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96" r:id="rId1"/>
  </p:sldMasterIdLst>
  <p:notesMasterIdLst>
    <p:notesMasterId r:id="rId19"/>
  </p:notesMasterIdLst>
  <p:sldIdLst>
    <p:sldId id="256" r:id="rId2"/>
    <p:sldId id="294" r:id="rId3"/>
    <p:sldId id="298" r:id="rId4"/>
    <p:sldId id="312" r:id="rId5"/>
    <p:sldId id="313" r:id="rId6"/>
    <p:sldId id="296" r:id="rId7"/>
    <p:sldId id="297" r:id="rId8"/>
    <p:sldId id="303" r:id="rId9"/>
    <p:sldId id="314" r:id="rId10"/>
    <p:sldId id="315" r:id="rId11"/>
    <p:sldId id="304" r:id="rId12"/>
    <p:sldId id="305" r:id="rId13"/>
    <p:sldId id="316" r:id="rId14"/>
    <p:sldId id="306" r:id="rId15"/>
    <p:sldId id="307" r:id="rId16"/>
    <p:sldId id="308" r:id="rId17"/>
    <p:sldId id="309" r:id="rId18"/>
  </p:sldIdLst>
  <p:sldSz cx="12192000" cy="6858000"/>
  <p:notesSz cx="9601200" cy="7315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=""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FFCC"/>
    <a:srgbClr val="FFFF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82" autoAdjust="0"/>
    <p:restoredTop sz="95126" autoAdjust="0"/>
  </p:normalViewPr>
  <p:slideViewPr>
    <p:cSldViewPr snapToGrid="0">
      <p:cViewPr varScale="1">
        <p:scale>
          <a:sx n="88" d="100"/>
          <a:sy n="88" d="100"/>
        </p:scale>
        <p:origin x="-773" y="-91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6D9D0A7-4DA7-4675-9A78-F54CF1428252}" type="datetimeFigureOut">
              <a:rPr lang="vi-VN" smtClean="0"/>
              <a:t>02/11/2021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40"/>
            <a:ext cx="7680960" cy="288036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B54B056-A0DB-4EE3-A737-CDF198D959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8916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02/11/2021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12C2DD2C-8F06-4601-BD31-73B3E69E3DC7}"/>
              </a:ext>
            </a:extLst>
          </p:cNvPr>
          <p:cNvGrpSpPr/>
          <p:nvPr userDrawn="1"/>
        </p:nvGrpSpPr>
        <p:grpSpPr>
          <a:xfrm>
            <a:off x="54595" y="136525"/>
            <a:ext cx="3411936" cy="6673499"/>
            <a:chOff x="1256607" y="2388359"/>
            <a:chExt cx="3411936" cy="6673499"/>
          </a:xfrm>
        </p:grpSpPr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72229D18-69A1-4A27-961C-D7AEE6F25BE5}"/>
                </a:ext>
              </a:extLst>
            </p:cNvPr>
            <p:cNvCxnSpPr>
              <a:cxnSpLocks/>
            </p:cNvCxnSpPr>
            <p:nvPr/>
          </p:nvCxnSpPr>
          <p:spPr>
            <a:xfrm>
              <a:off x="1256607" y="2388359"/>
              <a:ext cx="0" cy="6673499"/>
            </a:xfrm>
            <a:prstGeom prst="line">
              <a:avLst/>
            </a:prstGeom>
            <a:ln w="28575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67F2297B-359B-48B9-A1C2-1FC534C637BF}"/>
                </a:ext>
              </a:extLst>
            </p:cNvPr>
            <p:cNvCxnSpPr>
              <a:cxnSpLocks/>
            </p:cNvCxnSpPr>
            <p:nvPr/>
          </p:nvCxnSpPr>
          <p:spPr>
            <a:xfrm>
              <a:off x="1256607" y="2388359"/>
              <a:ext cx="341193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80D6CDA6-88EF-4EA9-9AC0-BF2581E15712}"/>
              </a:ext>
            </a:extLst>
          </p:cNvPr>
          <p:cNvGrpSpPr/>
          <p:nvPr userDrawn="1"/>
        </p:nvGrpSpPr>
        <p:grpSpPr>
          <a:xfrm rot="10800000">
            <a:off x="6621471" y="559561"/>
            <a:ext cx="5544101" cy="6250465"/>
            <a:chOff x="1238410" y="2388359"/>
            <a:chExt cx="5544101" cy="625046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DAC3E486-E436-46DE-8A42-F8BD682E647C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256607" y="2402005"/>
              <a:ext cx="0" cy="623681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0BC962F8-AEB7-4CDA-A886-0AEACB3D0534}"/>
                </a:ext>
              </a:extLst>
            </p:cNvPr>
            <p:cNvCxnSpPr>
              <a:cxnSpLocks/>
            </p:cNvCxnSpPr>
            <p:nvPr/>
          </p:nvCxnSpPr>
          <p:spPr>
            <a:xfrm>
              <a:off x="1238410" y="2388359"/>
              <a:ext cx="55441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A3B3E9BA-BC3A-4126-B46F-9DBB864E2384}"/>
              </a:ext>
            </a:extLst>
          </p:cNvPr>
          <p:cNvCxnSpPr>
            <a:cxnSpLocks/>
          </p:cNvCxnSpPr>
          <p:nvPr userDrawn="1"/>
        </p:nvCxnSpPr>
        <p:spPr>
          <a:xfrm flipH="1">
            <a:off x="9348717" y="559559"/>
            <a:ext cx="2798660" cy="0"/>
          </a:xfrm>
          <a:prstGeom prst="straightConnector1">
            <a:avLst/>
          </a:prstGeom>
          <a:ln w="28575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62428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02/11/2021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556410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02/11/2021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298815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02/11/2021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729145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02/11/2021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968611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02/11/2021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115670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02/11/2021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307709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02/11/2021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870231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02/11/2021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558499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02/11/2021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201264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02/11/2021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178731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43247-8E28-4208-A241-B7A86EB61EEF}" type="datetimeFigureOut">
              <a:rPr lang="vi-VN" smtClean="0"/>
              <a:t>02/11/2021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  <p:sp>
        <p:nvSpPr>
          <p:cNvPr id="7" name="Rectangle 7" descr="Light horizontal">
            <a:extLst>
              <a:ext uri="{FF2B5EF4-FFF2-40B4-BE49-F238E27FC236}">
                <a16:creationId xmlns="" xmlns:a16="http://schemas.microsoft.com/office/drawing/2014/main" id="{3332F7FE-A149-4B26-89B7-57253E7F35FC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32819" y="0"/>
            <a:ext cx="103663" cy="6858000"/>
          </a:xfrm>
          <a:prstGeom prst="rect">
            <a:avLst/>
          </a:prstGeom>
          <a:pattFill prst="ltHorz">
            <a:fgClr>
              <a:schemeClr val="bg2"/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7016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36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3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.gif"/><Relationship Id="rId7" Type="http://schemas.openxmlformats.org/officeDocument/2006/relationships/image" Target="../media/image4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1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2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2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03F8B60C-C00D-4571-A295-F6F38F44D634}"/>
              </a:ext>
            </a:extLst>
          </p:cNvPr>
          <p:cNvGrpSpPr/>
          <p:nvPr/>
        </p:nvGrpSpPr>
        <p:grpSpPr>
          <a:xfrm>
            <a:off x="196406" y="161218"/>
            <a:ext cx="11368687" cy="653446"/>
            <a:chOff x="614376" y="109819"/>
            <a:chExt cx="10105106" cy="835585"/>
          </a:xfrm>
        </p:grpSpPr>
        <p:grpSp>
          <p:nvGrpSpPr>
            <p:cNvPr id="39" name="Group 38">
              <a:extLst>
                <a:ext uri="{FF2B5EF4-FFF2-40B4-BE49-F238E27FC236}">
                  <a16:creationId xmlns="" xmlns:a16="http://schemas.microsoft.com/office/drawing/2014/main" id="{01479AD4-4344-4DF2-85EF-A235A70877F8}"/>
                </a:ext>
              </a:extLst>
            </p:cNvPr>
            <p:cNvGrpSpPr/>
            <p:nvPr/>
          </p:nvGrpSpPr>
          <p:grpSpPr>
            <a:xfrm>
              <a:off x="728182" y="109819"/>
              <a:ext cx="9641658" cy="835585"/>
              <a:chOff x="7477" y="792207"/>
              <a:chExt cx="9641658" cy="835585"/>
            </a:xfrm>
          </p:grpSpPr>
          <p:cxnSp>
            <p:nvCxnSpPr>
              <p:cNvPr id="5" name="Connector: Elbow 4">
                <a:extLst>
                  <a:ext uri="{FF2B5EF4-FFF2-40B4-BE49-F238E27FC236}">
                    <a16:creationId xmlns="" xmlns:a16="http://schemas.microsoft.com/office/drawing/2014/main" id="{52E34517-3CA7-4600-836C-7D3D84EA3ED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4609460" y="-3481668"/>
                <a:ext cx="561805" cy="9517544"/>
              </a:xfrm>
              <a:prstGeom prst="bentConnector4">
                <a:avLst>
                  <a:gd name="adj1" fmla="val -40690"/>
                  <a:gd name="adj2" fmla="val 77043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2A9FF675-7E24-4BE5-886F-7B32759B14A9}"/>
                  </a:ext>
                </a:extLst>
              </p:cNvPr>
              <p:cNvSpPr txBox="1"/>
              <p:nvPr/>
            </p:nvSpPr>
            <p:spPr>
              <a:xfrm>
                <a:off x="7477" y="801305"/>
                <a:ext cx="2406744" cy="826487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92000">
                    <a:schemeClr val="accent4">
                      <a:lumMod val="0"/>
                      <a:lumOff val="100000"/>
                    </a:schemeClr>
                  </a:gs>
                  <a:gs pos="100000">
                    <a:schemeClr val="accent4">
                      <a:lumMod val="10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0000CC"/>
                    </a:solidFill>
                    <a:latin typeface="UTM Swiss Condensed" panose="02000500000000000000" pitchFamily="2" charset="0"/>
                    <a:sym typeface="Wingdings 2" panose="05020102010507070707" pitchFamily="18" charset="2"/>
                  </a:rPr>
                  <a:t>  </a:t>
                </a:r>
                <a:r>
                  <a:rPr lang="en-US" sz="3600" b="1">
                    <a:solidFill>
                      <a:srgbClr val="C00000"/>
                    </a:solidFill>
                    <a:latin typeface="UTM Swiss Condensed" panose="02000500000000000000" pitchFamily="2" charset="0"/>
                    <a:sym typeface="Wingdings 2" panose="05020102010507070707" pitchFamily="18" charset="2"/>
                  </a:rPr>
                  <a:t>Ch</a:t>
                </a:r>
                <a:r>
                  <a:rPr lang="vi-VN" sz="3600" b="1">
                    <a:solidFill>
                      <a:srgbClr val="C00000"/>
                    </a:solidFill>
                    <a:latin typeface="UTM Swiss Condensed" panose="02000500000000000000" pitchFamily="2" charset="0"/>
                    <a:sym typeface="Wingdings 2" panose="05020102010507070707" pitchFamily="18" charset="2"/>
                  </a:rPr>
                  <a:t>ư</a:t>
                </a:r>
                <a:r>
                  <a:rPr lang="en-US" sz="3600" b="1">
                    <a:solidFill>
                      <a:srgbClr val="C00000"/>
                    </a:solidFill>
                    <a:latin typeface="UTM Swiss Condensed" panose="02000500000000000000" pitchFamily="2" charset="0"/>
                    <a:sym typeface="Wingdings 2" panose="05020102010507070707" pitchFamily="18" charset="2"/>
                  </a:rPr>
                  <a:t>ơng 2:</a:t>
                </a:r>
                <a:r>
                  <a:rPr lang="en-US" sz="3600" b="1">
                    <a:solidFill>
                      <a:srgbClr val="0000CC"/>
                    </a:solidFill>
                    <a:latin typeface="UTM Swiss Condensed" panose="02000500000000000000" pitchFamily="2" charset="0"/>
                  </a:rPr>
                  <a:t> </a:t>
                </a:r>
                <a:endParaRPr lang="vi-VN" sz="3600" b="1">
                  <a:solidFill>
                    <a:srgbClr val="0000CC"/>
                  </a:solidFill>
                  <a:latin typeface="UTM Swiss Condensed" panose="02000500000000000000" pitchFamily="2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C57EE90C-348C-4A60-A155-A3AEA1D0C971}"/>
                  </a:ext>
                </a:extLst>
              </p:cNvPr>
              <p:cNvSpPr txBox="1"/>
              <p:nvPr/>
            </p:nvSpPr>
            <p:spPr>
              <a:xfrm>
                <a:off x="2349670" y="792207"/>
                <a:ext cx="7232375" cy="826487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10000"/>
                      <a:lumOff val="90000"/>
                    </a:schemeClr>
                  </a:gs>
                  <a:gs pos="97000">
                    <a:schemeClr val="accent4">
                      <a:lumMod val="0"/>
                      <a:lumOff val="100000"/>
                    </a:schemeClr>
                  </a:gs>
                  <a:gs pos="100000">
                    <a:schemeClr val="accent4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FF99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00CC"/>
                    </a:solidFill>
                    <a:latin typeface="Yu Gothic Medium" panose="020B0500000000000000" pitchFamily="34" charset="-128"/>
                    <a:cs typeface="Duong Phuoc Sang" panose="02020603050405020304" pitchFamily="18" charset="0"/>
                  </a:rPr>
                  <a:t>§</a:t>
                </a:r>
                <a:r>
                  <a:rPr lang="en-US" sz="3600" b="1">
                    <a:solidFill>
                      <a:srgbClr val="FF0000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➋</a:t>
                </a:r>
                <a:r>
                  <a:rPr lang="en-US" sz="3600" b="1">
                    <a:solidFill>
                      <a:srgbClr val="0000CC"/>
                    </a:solidFill>
                    <a:latin typeface="Duong Phuoc Sang" panose="02020603050405020304" pitchFamily="18" charset="0"/>
                    <a:ea typeface="Calibri" panose="020F0502020204030204" pitchFamily="34" charset="0"/>
                  </a:rPr>
                  <a:t>. HÀM SỐ </a:t>
                </a:r>
                <a:r>
                  <a:rPr lang="en-US" sz="3600" b="1">
                    <a:solidFill>
                      <a:srgbClr val="0000CC"/>
                    </a:solidFill>
                    <a:latin typeface="Chu Van An" panose="02020603050405020304" pitchFamily="18" charset="0"/>
                    <a:cs typeface="Chu Van An" panose="02020603050405020304" pitchFamily="18" charset="0"/>
                    <a:sym typeface="Wingdings 2" panose="05020102010507070707" pitchFamily="18" charset="2"/>
                  </a:rPr>
                  <a:t>LŨY THỪA</a:t>
                </a:r>
                <a:endParaRPr lang="vi-VN" sz="3600" b="1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pic>
          <p:nvPicPr>
            <p:cNvPr id="48" name="Picture 30">
              <a:extLst>
                <a:ext uri="{FF2B5EF4-FFF2-40B4-BE49-F238E27FC236}">
                  <a16:creationId xmlns="" xmlns:a16="http://schemas.microsoft.com/office/drawing/2014/main" id="{201DB1BF-0F59-421B-8C76-1746336061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376" y="203869"/>
              <a:ext cx="339755" cy="585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5">
              <a:extLst>
                <a:ext uri="{FF2B5EF4-FFF2-40B4-BE49-F238E27FC236}">
                  <a16:creationId xmlns="" xmlns:a16="http://schemas.microsoft.com/office/drawing/2014/main" id="{0AFBE779-F341-4E06-8C74-6740BB3E6C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0187" y="349252"/>
              <a:ext cx="699295" cy="561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A32C2579-4762-4455-B7DB-6ADEFE9C056C}"/>
              </a:ext>
            </a:extLst>
          </p:cNvPr>
          <p:cNvGrpSpPr/>
          <p:nvPr/>
        </p:nvGrpSpPr>
        <p:grpSpPr>
          <a:xfrm>
            <a:off x="-2419578" y="1475501"/>
            <a:ext cx="4770439" cy="4824413"/>
            <a:chOff x="-2419578" y="1475500"/>
            <a:chExt cx="4770438" cy="4824413"/>
          </a:xfrm>
        </p:grpSpPr>
        <p:sp>
          <p:nvSpPr>
            <p:cNvPr id="123" name="AutoShape 46">
              <a:extLst>
                <a:ext uri="{FF2B5EF4-FFF2-40B4-BE49-F238E27FC236}">
                  <a16:creationId xmlns="" xmlns:a16="http://schemas.microsoft.com/office/drawing/2014/main" id="{DE44DECC-35BB-4B38-A9E0-16FE9EC86A74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5400000">
              <a:off x="-2446566" y="1502488"/>
              <a:ext cx="4824413" cy="4770438"/>
            </a:xfrm>
            <a:custGeom>
              <a:avLst/>
              <a:gdLst>
                <a:gd name="G0" fmla="+- 10478 0 0"/>
                <a:gd name="G1" fmla="+- -11739500 0 0"/>
                <a:gd name="G2" fmla="+- 0 0 -11739500"/>
                <a:gd name="T0" fmla="*/ 0 256 1"/>
                <a:gd name="T1" fmla="*/ 180 256 1"/>
                <a:gd name="G3" fmla="+- -11739500 T0 T1"/>
                <a:gd name="T2" fmla="*/ 0 256 1"/>
                <a:gd name="T3" fmla="*/ 90 256 1"/>
                <a:gd name="G4" fmla="+- -11739500 T2 T3"/>
                <a:gd name="G5" fmla="*/ G4 2 1"/>
                <a:gd name="T4" fmla="*/ 90 256 1"/>
                <a:gd name="T5" fmla="*/ 0 256 1"/>
                <a:gd name="G6" fmla="+- -11739500 T4 T5"/>
                <a:gd name="G7" fmla="*/ G6 2 1"/>
                <a:gd name="G8" fmla="abs -1173950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478"/>
                <a:gd name="G18" fmla="*/ 10478 1 2"/>
                <a:gd name="G19" fmla="+- G18 5400 0"/>
                <a:gd name="G20" fmla="cos G19 -11739500"/>
                <a:gd name="G21" fmla="sin G19 -11739500"/>
                <a:gd name="G22" fmla="+- G20 10800 0"/>
                <a:gd name="G23" fmla="+- G21 10800 0"/>
                <a:gd name="G24" fmla="+- 10800 0 G20"/>
                <a:gd name="G25" fmla="+- 10478 10800 0"/>
                <a:gd name="G26" fmla="?: G9 G17 G25"/>
                <a:gd name="G27" fmla="?: G9 0 21600"/>
                <a:gd name="G28" fmla="cos 10800 -11739500"/>
                <a:gd name="G29" fmla="sin 10800 -11739500"/>
                <a:gd name="G30" fmla="sin 10478 -11739500"/>
                <a:gd name="G31" fmla="+- G28 10800 0"/>
                <a:gd name="G32" fmla="+- G29 10800 0"/>
                <a:gd name="G33" fmla="+- G30 10800 0"/>
                <a:gd name="G34" fmla="?: G4 0 G31"/>
                <a:gd name="G35" fmla="?: -11739500 G34 0"/>
                <a:gd name="G36" fmla="?: G6 G35 G31"/>
                <a:gd name="G37" fmla="+- 21600 0 G36"/>
                <a:gd name="G38" fmla="?: G4 0 G33"/>
                <a:gd name="G39" fmla="?: -1173950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2 w 21600"/>
                <a:gd name="T15" fmla="*/ 10638 h 21600"/>
                <a:gd name="T16" fmla="*/ 10800 w 21600"/>
                <a:gd name="T17" fmla="*/ 322 h 21600"/>
                <a:gd name="T18" fmla="*/ 21438 w 21600"/>
                <a:gd name="T19" fmla="*/ 106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2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0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accent1"/>
              </a:solidFill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351"/>
            </a:p>
          </p:txBody>
        </p:sp>
        <p:sp>
          <p:nvSpPr>
            <p:cNvPr id="124" name="AutoShape 47">
              <a:extLst>
                <a:ext uri="{FF2B5EF4-FFF2-40B4-BE49-F238E27FC236}">
                  <a16:creationId xmlns="" xmlns:a16="http://schemas.microsoft.com/office/drawing/2014/main" id="{92C32AFF-F71B-4A0A-B458-039FFC7482FA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5400000" flipH="1">
              <a:off x="-1961498" y="1910556"/>
              <a:ext cx="4032250" cy="3929063"/>
            </a:xfrm>
            <a:custGeom>
              <a:avLst/>
              <a:gdLst>
                <a:gd name="G0" fmla="+- 56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6"/>
                <a:gd name="G18" fmla="*/ 56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6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6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72 w 21600"/>
                <a:gd name="T15" fmla="*/ 10800 h 21600"/>
                <a:gd name="T16" fmla="*/ 10800 w 21600"/>
                <a:gd name="T17" fmla="*/ 10744 h 21600"/>
                <a:gd name="T18" fmla="*/ 16228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44" y="10800"/>
                  </a:moveTo>
                  <a:cubicBezTo>
                    <a:pt x="10744" y="10769"/>
                    <a:pt x="10769" y="10744"/>
                    <a:pt x="10800" y="10744"/>
                  </a:cubicBezTo>
                  <a:cubicBezTo>
                    <a:pt x="10830" y="10744"/>
                    <a:pt x="10856" y="10769"/>
                    <a:pt x="10856" y="10800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79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100000">
                  <a:schemeClr val="hlink">
                    <a:gamma/>
                    <a:tint val="0"/>
                    <a:invGamma/>
                    <a:alpha val="48000"/>
                    <a:lumMod val="0"/>
                    <a:lumOff val="100000"/>
                  </a:schemeClr>
                </a:gs>
              </a:gsLst>
              <a:lin ang="2700000" scaled="1"/>
              <a:tileRect/>
            </a:gradFill>
            <a:ln>
              <a:solidFill>
                <a:srgbClr val="0000CC"/>
              </a:solidFill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351"/>
            </a:p>
          </p:txBody>
        </p:sp>
        <p:sp>
          <p:nvSpPr>
            <p:cNvPr id="125" name="TextBox 124">
              <a:extLst>
                <a:ext uri="{FF2B5EF4-FFF2-40B4-BE49-F238E27FC236}">
                  <a16:creationId xmlns="" xmlns:a16="http://schemas.microsoft.com/office/drawing/2014/main" id="{857121FA-FB53-4B87-AAAE-7000DA201C49}"/>
                </a:ext>
              </a:extLst>
            </p:cNvPr>
            <p:cNvSpPr txBox="1"/>
            <p:nvPr/>
          </p:nvSpPr>
          <p:spPr>
            <a:xfrm>
              <a:off x="160080" y="2407581"/>
              <a:ext cx="210791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0000CC"/>
                  </a:solidFill>
                  <a:latin typeface="Duong Phuoc Sang" panose="02020603050405020304" pitchFamily="18" charset="0"/>
                  <a:cs typeface="Duong Phuoc Sang" panose="02020603050405020304" pitchFamily="18" charset="0"/>
                </a:rPr>
                <a:t>Nội dung</a:t>
              </a:r>
            </a:p>
            <a:p>
              <a:r>
                <a:rPr lang="en-US" sz="4800" b="1">
                  <a:solidFill>
                    <a:srgbClr val="0000CC"/>
                  </a:solidFill>
                  <a:latin typeface="Duong Phuoc Sang" panose="02020603050405020304" pitchFamily="18" charset="0"/>
                  <a:cs typeface="Duong Phuoc Sang" panose="02020603050405020304" pitchFamily="18" charset="0"/>
                </a:rPr>
                <a:t>bài học</a:t>
              </a:r>
              <a:endParaRPr lang="vi-VN" sz="4800" b="1">
                <a:solidFill>
                  <a:srgbClr val="0000CC"/>
                </a:solidFill>
                <a:latin typeface="Duong Phuoc Sang" panose="02020603050405020304" pitchFamily="18" charset="0"/>
                <a:cs typeface="Duong Phuoc Sang" panose="02020603050405020304" pitchFamily="18" charset="0"/>
              </a:endParaRPr>
            </a:p>
          </p:txBody>
        </p:sp>
      </p:grpSp>
      <p:pic>
        <p:nvPicPr>
          <p:cNvPr id="133" name="Picture 132">
            <a:extLst>
              <a:ext uri="{FF2B5EF4-FFF2-40B4-BE49-F238E27FC236}">
                <a16:creationId xmlns="" xmlns:a16="http://schemas.microsoft.com/office/drawing/2014/main" id="{E429CB93-DEF0-4609-8D36-2D3202A080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" y="6774459"/>
            <a:ext cx="3903108" cy="105948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="" xmlns:a16="http://schemas.microsoft.com/office/drawing/2014/main" id="{34AA69BB-DAFF-44F1-98D9-61B0989E18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966" y="6582533"/>
            <a:ext cx="2775439" cy="383852"/>
          </a:xfrm>
          <a:prstGeom prst="rect">
            <a:avLst/>
          </a:prstGeom>
        </p:spPr>
      </p:pic>
      <p:pic>
        <p:nvPicPr>
          <p:cNvPr id="1028" name="Picture 1027">
            <a:extLst>
              <a:ext uri="{FF2B5EF4-FFF2-40B4-BE49-F238E27FC236}">
                <a16:creationId xmlns="" xmlns:a16="http://schemas.microsoft.com/office/drawing/2014/main" id="{440CE9CC-BA7E-4ACA-A48E-420C7421DF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926" y="5763126"/>
            <a:ext cx="624663" cy="1093159"/>
          </a:xfrm>
          <a:prstGeom prst="rect">
            <a:avLst/>
          </a:prstGeom>
        </p:spPr>
      </p:pic>
      <p:pic>
        <p:nvPicPr>
          <p:cNvPr id="1030" name="Picture 1029">
            <a:extLst>
              <a:ext uri="{FF2B5EF4-FFF2-40B4-BE49-F238E27FC236}">
                <a16:creationId xmlns="" xmlns:a16="http://schemas.microsoft.com/office/drawing/2014/main" id="{0338D9D2-4D33-448C-849E-21288CF02A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96251" y="29878"/>
            <a:ext cx="1095747" cy="663151"/>
          </a:xfrm>
          <a:prstGeom prst="rect">
            <a:avLst/>
          </a:prstGeom>
        </p:spPr>
      </p:pic>
      <p:pic>
        <p:nvPicPr>
          <p:cNvPr id="1032" name="Picture 1031">
            <a:extLst>
              <a:ext uri="{FF2B5EF4-FFF2-40B4-BE49-F238E27FC236}">
                <a16:creationId xmlns="" xmlns:a16="http://schemas.microsoft.com/office/drawing/2014/main" id="{24CB1D23-FECD-4706-A8C4-7029E807F6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622" y="539803"/>
            <a:ext cx="317765" cy="1074696"/>
          </a:xfrm>
          <a:prstGeom prst="rect">
            <a:avLst/>
          </a:prstGeom>
        </p:spPr>
      </p:pic>
      <p:pic>
        <p:nvPicPr>
          <p:cNvPr id="142" name="Picture 6" descr="E:\09----------------Diagrams September\22\Png\5.png">
            <a:extLst>
              <a:ext uri="{FF2B5EF4-FFF2-40B4-BE49-F238E27FC236}">
                <a16:creationId xmlns="" xmlns:a16="http://schemas.microsoft.com/office/drawing/2014/main" id="{8C3874D1-EB58-439C-9E7C-900A3ABCA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495186" y="6339078"/>
            <a:ext cx="802908" cy="56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131BD0E5-D4FC-4A52-B4EB-724760E9DB91}"/>
              </a:ext>
            </a:extLst>
          </p:cNvPr>
          <p:cNvGrpSpPr/>
          <p:nvPr/>
        </p:nvGrpSpPr>
        <p:grpSpPr>
          <a:xfrm>
            <a:off x="3017992" y="1047751"/>
            <a:ext cx="5260973" cy="1947033"/>
            <a:chOff x="2921007" y="1047750"/>
            <a:chExt cx="5260972" cy="1947032"/>
          </a:xfrm>
        </p:grpSpPr>
        <p:sp>
          <p:nvSpPr>
            <p:cNvPr id="40" name="Freeform 3">
              <a:extLst>
                <a:ext uri="{FF2B5EF4-FFF2-40B4-BE49-F238E27FC236}">
                  <a16:creationId xmlns="" xmlns:a16="http://schemas.microsoft.com/office/drawing/2014/main" id="{824CBEE1-31EA-416E-BFE3-ABBBE4589FE9}"/>
                </a:ext>
              </a:extLst>
            </p:cNvPr>
            <p:cNvSpPr/>
            <p:nvPr/>
          </p:nvSpPr>
          <p:spPr>
            <a:xfrm>
              <a:off x="2921007" y="1359657"/>
              <a:ext cx="5094288" cy="1635125"/>
            </a:xfrm>
            <a:custGeom>
              <a:avLst/>
              <a:gdLst>
                <a:gd name="connsiteX0" fmla="*/ 0 w 5074920"/>
                <a:gd name="connsiteY0" fmla="*/ 30480 h 1645920"/>
                <a:gd name="connsiteX1" fmla="*/ 0 w 5074920"/>
                <a:gd name="connsiteY1" fmla="*/ 1645920 h 1645920"/>
                <a:gd name="connsiteX2" fmla="*/ 4663440 w 5074920"/>
                <a:gd name="connsiteY2" fmla="*/ 1645920 h 1645920"/>
                <a:gd name="connsiteX3" fmla="*/ 5074920 w 5074920"/>
                <a:gd name="connsiteY3" fmla="*/ 1554480 h 1645920"/>
                <a:gd name="connsiteX4" fmla="*/ 5074920 w 5074920"/>
                <a:gd name="connsiteY4" fmla="*/ 0 h 1645920"/>
                <a:gd name="connsiteX5" fmla="*/ 0 w 5074920"/>
                <a:gd name="connsiteY5" fmla="*/ 30480 h 1645920"/>
                <a:gd name="connsiteX0" fmla="*/ 0 w 5079682"/>
                <a:gd name="connsiteY0" fmla="*/ 6668 h 1622108"/>
                <a:gd name="connsiteX1" fmla="*/ 0 w 5079682"/>
                <a:gd name="connsiteY1" fmla="*/ 1622108 h 1622108"/>
                <a:gd name="connsiteX2" fmla="*/ 4663440 w 5079682"/>
                <a:gd name="connsiteY2" fmla="*/ 1622108 h 1622108"/>
                <a:gd name="connsiteX3" fmla="*/ 5074920 w 5079682"/>
                <a:gd name="connsiteY3" fmla="*/ 1530668 h 1622108"/>
                <a:gd name="connsiteX4" fmla="*/ 5079682 w 5079682"/>
                <a:gd name="connsiteY4" fmla="*/ 0 h 1622108"/>
                <a:gd name="connsiteX5" fmla="*/ 0 w 5079682"/>
                <a:gd name="connsiteY5" fmla="*/ 6668 h 1622108"/>
                <a:gd name="connsiteX0" fmla="*/ 0 w 5075131"/>
                <a:gd name="connsiteY0" fmla="*/ 20955 h 1636395"/>
                <a:gd name="connsiteX1" fmla="*/ 0 w 5075131"/>
                <a:gd name="connsiteY1" fmla="*/ 1636395 h 1636395"/>
                <a:gd name="connsiteX2" fmla="*/ 4663440 w 5075131"/>
                <a:gd name="connsiteY2" fmla="*/ 1636395 h 1636395"/>
                <a:gd name="connsiteX3" fmla="*/ 5074920 w 5075131"/>
                <a:gd name="connsiteY3" fmla="*/ 1544955 h 1636395"/>
                <a:gd name="connsiteX4" fmla="*/ 5070157 w 5075131"/>
                <a:gd name="connsiteY4" fmla="*/ 0 h 1636395"/>
                <a:gd name="connsiteX5" fmla="*/ 0 w 5075131"/>
                <a:gd name="connsiteY5" fmla="*/ 20955 h 1636395"/>
                <a:gd name="connsiteX0" fmla="*/ 0 w 5075022"/>
                <a:gd name="connsiteY0" fmla="*/ 6667 h 1622107"/>
                <a:gd name="connsiteX1" fmla="*/ 0 w 5075022"/>
                <a:gd name="connsiteY1" fmla="*/ 1622107 h 1622107"/>
                <a:gd name="connsiteX2" fmla="*/ 4663440 w 5075022"/>
                <a:gd name="connsiteY2" fmla="*/ 1622107 h 1622107"/>
                <a:gd name="connsiteX3" fmla="*/ 5074920 w 5075022"/>
                <a:gd name="connsiteY3" fmla="*/ 1530667 h 1622107"/>
                <a:gd name="connsiteX4" fmla="*/ 5060632 w 5075022"/>
                <a:gd name="connsiteY4" fmla="*/ 0 h 1622107"/>
                <a:gd name="connsiteX5" fmla="*/ 0 w 5075022"/>
                <a:gd name="connsiteY5" fmla="*/ 6667 h 1622107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94014"/>
                <a:gd name="connsiteY0" fmla="*/ 20955 h 1636395"/>
                <a:gd name="connsiteX1" fmla="*/ 0 w 5094014"/>
                <a:gd name="connsiteY1" fmla="*/ 1636395 h 1636395"/>
                <a:gd name="connsiteX2" fmla="*/ 4663440 w 5094014"/>
                <a:gd name="connsiteY2" fmla="*/ 1636395 h 1636395"/>
                <a:gd name="connsiteX3" fmla="*/ 5093970 w 5094014"/>
                <a:gd name="connsiteY3" fmla="*/ 1525905 h 1636395"/>
                <a:gd name="connsiteX4" fmla="*/ 5055870 w 5094014"/>
                <a:gd name="connsiteY4" fmla="*/ 0 h 1636395"/>
                <a:gd name="connsiteX5" fmla="*/ 0 w 5094014"/>
                <a:gd name="connsiteY5" fmla="*/ 20955 h 163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4014" h="1636395">
                  <a:moveTo>
                    <a:pt x="0" y="20955"/>
                  </a:moveTo>
                  <a:lnTo>
                    <a:pt x="0" y="1636395"/>
                  </a:lnTo>
                  <a:lnTo>
                    <a:pt x="4663440" y="1636395"/>
                  </a:lnTo>
                  <a:cubicBezTo>
                    <a:pt x="4905375" y="1634490"/>
                    <a:pt x="5047298" y="1575435"/>
                    <a:pt x="5093970" y="1525905"/>
                  </a:cubicBezTo>
                  <a:cubicBezTo>
                    <a:pt x="5095557" y="1015682"/>
                    <a:pt x="5054283" y="510223"/>
                    <a:pt x="5055870" y="0"/>
                  </a:cubicBezTo>
                  <a:lnTo>
                    <a:pt x="0" y="20955"/>
                  </a:lnTo>
                  <a:close/>
                </a:path>
              </a:pathLst>
            </a:custGeom>
            <a:solidFill>
              <a:srgbClr val="FFFF99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1"/>
            </a:p>
          </p:txBody>
        </p:sp>
        <p:grpSp>
          <p:nvGrpSpPr>
            <p:cNvPr id="41" name="Group 6">
              <a:extLst>
                <a:ext uri="{FF2B5EF4-FFF2-40B4-BE49-F238E27FC236}">
                  <a16:creationId xmlns="" xmlns:a16="http://schemas.microsoft.com/office/drawing/2014/main" id="{3C8ADABB-BD34-4808-9BA3-ABF2C77162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64488" y="1047750"/>
              <a:ext cx="417491" cy="1814513"/>
              <a:chOff x="4721246" y="1056604"/>
              <a:chExt cx="417492" cy="1815184"/>
            </a:xfrm>
            <a:solidFill>
              <a:srgbClr val="FFFF99"/>
            </a:solidFill>
          </p:grpSpPr>
          <p:sp>
            <p:nvSpPr>
              <p:cNvPr id="42" name="Freeform 4">
                <a:extLst>
                  <a:ext uri="{FF2B5EF4-FFF2-40B4-BE49-F238E27FC236}">
                    <a16:creationId xmlns="" xmlns:a16="http://schemas.microsoft.com/office/drawing/2014/main" id="{96AF5BFF-7A4E-4676-A75E-DC6DA96494C8}"/>
                  </a:ext>
                </a:extLst>
              </p:cNvPr>
              <p:cNvSpPr/>
              <p:nvPr/>
            </p:nvSpPr>
            <p:spPr>
              <a:xfrm>
                <a:off x="4737769" y="1166183"/>
                <a:ext cx="400969" cy="1705605"/>
              </a:xfrm>
              <a:custGeom>
                <a:avLst/>
                <a:gdLst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1988" h="1706055">
                    <a:moveTo>
                      <a:pt x="604838" y="1706055"/>
                    </a:moveTo>
                    <a:cubicBezTo>
                      <a:pt x="446088" y="1699705"/>
                      <a:pt x="196850" y="1693355"/>
                      <a:pt x="42863" y="1515555"/>
                    </a:cubicBezTo>
                    <a:lnTo>
                      <a:pt x="0" y="167767"/>
                    </a:lnTo>
                    <a:cubicBezTo>
                      <a:pt x="104776" y="12193"/>
                      <a:pt x="442912" y="-5270"/>
                      <a:pt x="614363" y="1080"/>
                    </a:cubicBezTo>
                    <a:cubicBezTo>
                      <a:pt x="687388" y="4255"/>
                      <a:pt x="646113" y="64580"/>
                      <a:pt x="661988" y="96330"/>
                    </a:cubicBezTo>
                    <a:lnTo>
                      <a:pt x="604838" y="1706055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1"/>
              </a:p>
            </p:txBody>
          </p:sp>
          <p:sp>
            <p:nvSpPr>
              <p:cNvPr id="43" name="Freeform 5">
                <a:extLst>
                  <a:ext uri="{FF2B5EF4-FFF2-40B4-BE49-F238E27FC236}">
                    <a16:creationId xmlns="" xmlns:a16="http://schemas.microsoft.com/office/drawing/2014/main" id="{053F355D-82A3-4604-901E-B3DDAB22CABA}"/>
                  </a:ext>
                </a:extLst>
              </p:cNvPr>
              <p:cNvSpPr/>
              <p:nvPr/>
            </p:nvSpPr>
            <p:spPr>
              <a:xfrm>
                <a:off x="4721246" y="1056604"/>
                <a:ext cx="327004" cy="166750"/>
              </a:xfrm>
              <a:custGeom>
                <a:avLst/>
                <a:gdLst>
                  <a:gd name="connsiteX0" fmla="*/ 0 w 400050"/>
                  <a:gd name="connsiteY0" fmla="*/ 176213 h 176213"/>
                  <a:gd name="connsiteX1" fmla="*/ 0 w 400050"/>
                  <a:gd name="connsiteY1" fmla="*/ 119063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66688 h 166688"/>
                  <a:gd name="connsiteX1" fmla="*/ 9525 w 400050"/>
                  <a:gd name="connsiteY1" fmla="*/ 121444 h 166688"/>
                  <a:gd name="connsiteX2" fmla="*/ 333375 w 400050"/>
                  <a:gd name="connsiteY2" fmla="*/ 0 h 166688"/>
                  <a:gd name="connsiteX3" fmla="*/ 400050 w 400050"/>
                  <a:gd name="connsiteY3" fmla="*/ 33338 h 166688"/>
                  <a:gd name="connsiteX4" fmla="*/ 385763 w 400050"/>
                  <a:gd name="connsiteY4" fmla="*/ 109538 h 166688"/>
                  <a:gd name="connsiteX5" fmla="*/ 0 w 400050"/>
                  <a:gd name="connsiteY5" fmla="*/ 166688 h 166688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050" h="167360">
                    <a:moveTo>
                      <a:pt x="0" y="167360"/>
                    </a:moveTo>
                    <a:lnTo>
                      <a:pt x="9525" y="122116"/>
                    </a:lnTo>
                    <a:cubicBezTo>
                      <a:pt x="98425" y="7022"/>
                      <a:pt x="277812" y="-3297"/>
                      <a:pt x="333375" y="672"/>
                    </a:cubicBezTo>
                    <a:cubicBezTo>
                      <a:pt x="365125" y="2260"/>
                      <a:pt x="394493" y="15753"/>
                      <a:pt x="400050" y="34010"/>
                    </a:cubicBezTo>
                    <a:lnTo>
                      <a:pt x="385763" y="110210"/>
                    </a:lnTo>
                    <a:cubicBezTo>
                      <a:pt x="288131" y="110210"/>
                      <a:pt x="130969" y="119735"/>
                      <a:pt x="0" y="167360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1"/>
              </a:p>
            </p:txBody>
          </p:sp>
        </p:grpSp>
        <p:sp>
          <p:nvSpPr>
            <p:cNvPr id="55" name="TextBox 86">
              <a:extLst>
                <a:ext uri="{FF2B5EF4-FFF2-40B4-BE49-F238E27FC236}">
                  <a16:creationId xmlns="" xmlns:a16="http://schemas.microsoft.com/office/drawing/2014/main" id="{9765BCD9-66EE-4906-B055-9143B0E3DA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8817" y="1757282"/>
              <a:ext cx="106952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400" b="1">
                  <a:solidFill>
                    <a:srgbClr val="C00000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⓵.</a:t>
              </a:r>
              <a:endParaRPr lang="en-US" sz="4800" b="1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  <p:sp>
          <p:nvSpPr>
            <p:cNvPr id="61" name="Text Box 44">
              <a:extLst>
                <a:ext uri="{FF2B5EF4-FFF2-40B4-BE49-F238E27FC236}">
                  <a16:creationId xmlns="" xmlns:a16="http://schemas.microsoft.com/office/drawing/2014/main" id="{90E0A258-66ED-4E84-B135-1778F23A50D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998771" y="2009775"/>
              <a:ext cx="378224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3200" b="1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Tóm tắt lý thuyết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DDCBDB33-068B-48DE-9C66-811A98E06E08}"/>
              </a:ext>
            </a:extLst>
          </p:cNvPr>
          <p:cNvGrpSpPr/>
          <p:nvPr/>
        </p:nvGrpSpPr>
        <p:grpSpPr>
          <a:xfrm>
            <a:off x="3032135" y="2767014"/>
            <a:ext cx="6219828" cy="1939925"/>
            <a:chOff x="3032134" y="2767013"/>
            <a:chExt cx="6219828" cy="1939925"/>
          </a:xfrm>
        </p:grpSpPr>
        <p:sp>
          <p:nvSpPr>
            <p:cNvPr id="44" name="Freeform 78">
              <a:extLst>
                <a:ext uri="{FF2B5EF4-FFF2-40B4-BE49-F238E27FC236}">
                  <a16:creationId xmlns="" xmlns:a16="http://schemas.microsoft.com/office/drawing/2014/main" id="{17ADFB3B-59EF-43A9-95F3-A3B59EF2E388}"/>
                </a:ext>
              </a:extLst>
            </p:cNvPr>
            <p:cNvSpPr/>
            <p:nvPr/>
          </p:nvSpPr>
          <p:spPr>
            <a:xfrm>
              <a:off x="3032134" y="3070225"/>
              <a:ext cx="6172200" cy="1636713"/>
            </a:xfrm>
            <a:custGeom>
              <a:avLst/>
              <a:gdLst>
                <a:gd name="connsiteX0" fmla="*/ 0 w 5074920"/>
                <a:gd name="connsiteY0" fmla="*/ 30480 h 1645920"/>
                <a:gd name="connsiteX1" fmla="*/ 0 w 5074920"/>
                <a:gd name="connsiteY1" fmla="*/ 1645920 h 1645920"/>
                <a:gd name="connsiteX2" fmla="*/ 4663440 w 5074920"/>
                <a:gd name="connsiteY2" fmla="*/ 1645920 h 1645920"/>
                <a:gd name="connsiteX3" fmla="*/ 5074920 w 5074920"/>
                <a:gd name="connsiteY3" fmla="*/ 1554480 h 1645920"/>
                <a:gd name="connsiteX4" fmla="*/ 5074920 w 5074920"/>
                <a:gd name="connsiteY4" fmla="*/ 0 h 1645920"/>
                <a:gd name="connsiteX5" fmla="*/ 0 w 5074920"/>
                <a:gd name="connsiteY5" fmla="*/ 30480 h 1645920"/>
                <a:gd name="connsiteX0" fmla="*/ 0 w 5079682"/>
                <a:gd name="connsiteY0" fmla="*/ 6668 h 1622108"/>
                <a:gd name="connsiteX1" fmla="*/ 0 w 5079682"/>
                <a:gd name="connsiteY1" fmla="*/ 1622108 h 1622108"/>
                <a:gd name="connsiteX2" fmla="*/ 4663440 w 5079682"/>
                <a:gd name="connsiteY2" fmla="*/ 1622108 h 1622108"/>
                <a:gd name="connsiteX3" fmla="*/ 5074920 w 5079682"/>
                <a:gd name="connsiteY3" fmla="*/ 1530668 h 1622108"/>
                <a:gd name="connsiteX4" fmla="*/ 5079682 w 5079682"/>
                <a:gd name="connsiteY4" fmla="*/ 0 h 1622108"/>
                <a:gd name="connsiteX5" fmla="*/ 0 w 5079682"/>
                <a:gd name="connsiteY5" fmla="*/ 6668 h 1622108"/>
                <a:gd name="connsiteX0" fmla="*/ 0 w 5075131"/>
                <a:gd name="connsiteY0" fmla="*/ 20955 h 1636395"/>
                <a:gd name="connsiteX1" fmla="*/ 0 w 5075131"/>
                <a:gd name="connsiteY1" fmla="*/ 1636395 h 1636395"/>
                <a:gd name="connsiteX2" fmla="*/ 4663440 w 5075131"/>
                <a:gd name="connsiteY2" fmla="*/ 1636395 h 1636395"/>
                <a:gd name="connsiteX3" fmla="*/ 5074920 w 5075131"/>
                <a:gd name="connsiteY3" fmla="*/ 1544955 h 1636395"/>
                <a:gd name="connsiteX4" fmla="*/ 5070157 w 5075131"/>
                <a:gd name="connsiteY4" fmla="*/ 0 h 1636395"/>
                <a:gd name="connsiteX5" fmla="*/ 0 w 5075131"/>
                <a:gd name="connsiteY5" fmla="*/ 20955 h 1636395"/>
                <a:gd name="connsiteX0" fmla="*/ 0 w 5075022"/>
                <a:gd name="connsiteY0" fmla="*/ 6667 h 1622107"/>
                <a:gd name="connsiteX1" fmla="*/ 0 w 5075022"/>
                <a:gd name="connsiteY1" fmla="*/ 1622107 h 1622107"/>
                <a:gd name="connsiteX2" fmla="*/ 4663440 w 5075022"/>
                <a:gd name="connsiteY2" fmla="*/ 1622107 h 1622107"/>
                <a:gd name="connsiteX3" fmla="*/ 5074920 w 5075022"/>
                <a:gd name="connsiteY3" fmla="*/ 1530667 h 1622107"/>
                <a:gd name="connsiteX4" fmla="*/ 5060632 w 5075022"/>
                <a:gd name="connsiteY4" fmla="*/ 0 h 1622107"/>
                <a:gd name="connsiteX5" fmla="*/ 0 w 5075022"/>
                <a:gd name="connsiteY5" fmla="*/ 6667 h 1622107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94014"/>
                <a:gd name="connsiteY0" fmla="*/ 20955 h 1636395"/>
                <a:gd name="connsiteX1" fmla="*/ 0 w 5094014"/>
                <a:gd name="connsiteY1" fmla="*/ 1636395 h 1636395"/>
                <a:gd name="connsiteX2" fmla="*/ 4663440 w 5094014"/>
                <a:gd name="connsiteY2" fmla="*/ 1636395 h 1636395"/>
                <a:gd name="connsiteX3" fmla="*/ 5093970 w 5094014"/>
                <a:gd name="connsiteY3" fmla="*/ 1525905 h 1636395"/>
                <a:gd name="connsiteX4" fmla="*/ 5055870 w 5094014"/>
                <a:gd name="connsiteY4" fmla="*/ 0 h 1636395"/>
                <a:gd name="connsiteX5" fmla="*/ 0 w 5094014"/>
                <a:gd name="connsiteY5" fmla="*/ 20955 h 163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4014" h="1636395">
                  <a:moveTo>
                    <a:pt x="0" y="20955"/>
                  </a:moveTo>
                  <a:lnTo>
                    <a:pt x="0" y="1636395"/>
                  </a:lnTo>
                  <a:lnTo>
                    <a:pt x="4663440" y="1636395"/>
                  </a:lnTo>
                  <a:cubicBezTo>
                    <a:pt x="4905375" y="1634490"/>
                    <a:pt x="5047298" y="1575435"/>
                    <a:pt x="5093970" y="1525905"/>
                  </a:cubicBezTo>
                  <a:cubicBezTo>
                    <a:pt x="5095557" y="1015682"/>
                    <a:pt x="5054283" y="510223"/>
                    <a:pt x="5055870" y="0"/>
                  </a:cubicBezTo>
                  <a:lnTo>
                    <a:pt x="0" y="20955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1"/>
            </a:p>
          </p:txBody>
        </p:sp>
        <p:grpSp>
          <p:nvGrpSpPr>
            <p:cNvPr id="45" name="Group 79">
              <a:extLst>
                <a:ext uri="{FF2B5EF4-FFF2-40B4-BE49-F238E27FC236}">
                  <a16:creationId xmlns="" xmlns:a16="http://schemas.microsoft.com/office/drawing/2014/main" id="{D2A8CC4B-99C8-4811-BB70-23ED192BEB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79415" y="2767013"/>
              <a:ext cx="472547" cy="1816100"/>
              <a:chOff x="4575732" y="1056604"/>
              <a:chExt cx="563006" cy="1815184"/>
            </a:xfrm>
            <a:solidFill>
              <a:schemeClr val="bg2">
                <a:lumMod val="90000"/>
              </a:schemeClr>
            </a:solidFill>
          </p:grpSpPr>
          <p:sp>
            <p:nvSpPr>
              <p:cNvPr id="46" name="Freeform 80">
                <a:extLst>
                  <a:ext uri="{FF2B5EF4-FFF2-40B4-BE49-F238E27FC236}">
                    <a16:creationId xmlns="" xmlns:a16="http://schemas.microsoft.com/office/drawing/2014/main" id="{12E6C1D0-E0EE-4A0A-922A-E226CC77D5B7}"/>
                  </a:ext>
                </a:extLst>
              </p:cNvPr>
              <p:cNvSpPr/>
              <p:nvPr/>
            </p:nvSpPr>
            <p:spPr>
              <a:xfrm>
                <a:off x="4575732" y="1166086"/>
                <a:ext cx="563006" cy="1705702"/>
              </a:xfrm>
              <a:custGeom>
                <a:avLst/>
                <a:gdLst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1988" h="1706055">
                    <a:moveTo>
                      <a:pt x="604838" y="1706055"/>
                    </a:moveTo>
                    <a:cubicBezTo>
                      <a:pt x="446088" y="1699705"/>
                      <a:pt x="196850" y="1693355"/>
                      <a:pt x="42863" y="1515555"/>
                    </a:cubicBezTo>
                    <a:lnTo>
                      <a:pt x="0" y="167767"/>
                    </a:lnTo>
                    <a:cubicBezTo>
                      <a:pt x="104776" y="12193"/>
                      <a:pt x="442912" y="-5270"/>
                      <a:pt x="614363" y="1080"/>
                    </a:cubicBezTo>
                    <a:cubicBezTo>
                      <a:pt x="687388" y="4255"/>
                      <a:pt x="646113" y="64580"/>
                      <a:pt x="661988" y="96330"/>
                    </a:cubicBezTo>
                    <a:lnTo>
                      <a:pt x="604838" y="1706055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1"/>
              </a:p>
            </p:txBody>
          </p:sp>
          <p:sp>
            <p:nvSpPr>
              <p:cNvPr id="47" name="Freeform 81">
                <a:extLst>
                  <a:ext uri="{FF2B5EF4-FFF2-40B4-BE49-F238E27FC236}">
                    <a16:creationId xmlns="" xmlns:a16="http://schemas.microsoft.com/office/drawing/2014/main" id="{8A2C7CDC-6F6A-40EC-A491-54CD4D93CC4E}"/>
                  </a:ext>
                </a:extLst>
              </p:cNvPr>
              <p:cNvSpPr/>
              <p:nvPr/>
            </p:nvSpPr>
            <p:spPr>
              <a:xfrm>
                <a:off x="4648867" y="1056604"/>
                <a:ext cx="399084" cy="166603"/>
              </a:xfrm>
              <a:custGeom>
                <a:avLst/>
                <a:gdLst>
                  <a:gd name="connsiteX0" fmla="*/ 0 w 400050"/>
                  <a:gd name="connsiteY0" fmla="*/ 176213 h 176213"/>
                  <a:gd name="connsiteX1" fmla="*/ 0 w 400050"/>
                  <a:gd name="connsiteY1" fmla="*/ 119063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66688 h 166688"/>
                  <a:gd name="connsiteX1" fmla="*/ 9525 w 400050"/>
                  <a:gd name="connsiteY1" fmla="*/ 121444 h 166688"/>
                  <a:gd name="connsiteX2" fmla="*/ 333375 w 400050"/>
                  <a:gd name="connsiteY2" fmla="*/ 0 h 166688"/>
                  <a:gd name="connsiteX3" fmla="*/ 400050 w 400050"/>
                  <a:gd name="connsiteY3" fmla="*/ 33338 h 166688"/>
                  <a:gd name="connsiteX4" fmla="*/ 385763 w 400050"/>
                  <a:gd name="connsiteY4" fmla="*/ 109538 h 166688"/>
                  <a:gd name="connsiteX5" fmla="*/ 0 w 400050"/>
                  <a:gd name="connsiteY5" fmla="*/ 166688 h 166688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050" h="167360">
                    <a:moveTo>
                      <a:pt x="0" y="167360"/>
                    </a:moveTo>
                    <a:lnTo>
                      <a:pt x="9525" y="122116"/>
                    </a:lnTo>
                    <a:cubicBezTo>
                      <a:pt x="98425" y="7022"/>
                      <a:pt x="277812" y="-3297"/>
                      <a:pt x="333375" y="672"/>
                    </a:cubicBezTo>
                    <a:cubicBezTo>
                      <a:pt x="365125" y="2260"/>
                      <a:pt x="394493" y="15753"/>
                      <a:pt x="400050" y="34010"/>
                    </a:cubicBezTo>
                    <a:lnTo>
                      <a:pt x="385763" y="110210"/>
                    </a:lnTo>
                    <a:cubicBezTo>
                      <a:pt x="288131" y="110210"/>
                      <a:pt x="130969" y="119735"/>
                      <a:pt x="0" y="167360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1"/>
              </a:p>
            </p:txBody>
          </p:sp>
        </p:grpSp>
        <p:sp>
          <p:nvSpPr>
            <p:cNvPr id="62" name="TextBox 86">
              <a:extLst>
                <a:ext uri="{FF2B5EF4-FFF2-40B4-BE49-F238E27FC236}">
                  <a16:creationId xmlns="" xmlns:a16="http://schemas.microsoft.com/office/drawing/2014/main" id="{858CAB16-79D3-40E6-B360-193B5CFF3A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0440" y="3416874"/>
              <a:ext cx="106952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400" b="1">
                  <a:solidFill>
                    <a:srgbClr val="C00000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⓶.</a:t>
              </a:r>
              <a:endParaRPr lang="en-US" sz="4800" b="1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  <p:sp>
          <p:nvSpPr>
            <p:cNvPr id="63" name="Text Box 44">
              <a:extLst>
                <a:ext uri="{FF2B5EF4-FFF2-40B4-BE49-F238E27FC236}">
                  <a16:creationId xmlns="" xmlns:a16="http://schemas.microsoft.com/office/drawing/2014/main" id="{1EBC1926-F67B-422E-9010-F21D6538ABB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025775" y="3632680"/>
              <a:ext cx="517195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3200" b="1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Phân dạng bài tập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4CBA0F34-FD7B-407E-895E-53D522E0B61A}"/>
              </a:ext>
            </a:extLst>
          </p:cNvPr>
          <p:cNvGrpSpPr/>
          <p:nvPr/>
        </p:nvGrpSpPr>
        <p:grpSpPr>
          <a:xfrm>
            <a:off x="3032133" y="4525963"/>
            <a:ext cx="7245351" cy="1924051"/>
            <a:chOff x="3032134" y="4525963"/>
            <a:chExt cx="7245350" cy="1924050"/>
          </a:xfrm>
        </p:grpSpPr>
        <p:sp>
          <p:nvSpPr>
            <p:cNvPr id="51" name="Freeform 82">
              <a:extLst>
                <a:ext uri="{FF2B5EF4-FFF2-40B4-BE49-F238E27FC236}">
                  <a16:creationId xmlns="" xmlns:a16="http://schemas.microsoft.com/office/drawing/2014/main" id="{BBD3DA14-C893-4985-9897-66CFAD83D338}"/>
                </a:ext>
              </a:extLst>
            </p:cNvPr>
            <p:cNvSpPr/>
            <p:nvPr/>
          </p:nvSpPr>
          <p:spPr>
            <a:xfrm>
              <a:off x="3032134" y="4813300"/>
              <a:ext cx="7207250" cy="1636713"/>
            </a:xfrm>
            <a:custGeom>
              <a:avLst/>
              <a:gdLst>
                <a:gd name="connsiteX0" fmla="*/ 0 w 5074920"/>
                <a:gd name="connsiteY0" fmla="*/ 30480 h 1645920"/>
                <a:gd name="connsiteX1" fmla="*/ 0 w 5074920"/>
                <a:gd name="connsiteY1" fmla="*/ 1645920 h 1645920"/>
                <a:gd name="connsiteX2" fmla="*/ 4663440 w 5074920"/>
                <a:gd name="connsiteY2" fmla="*/ 1645920 h 1645920"/>
                <a:gd name="connsiteX3" fmla="*/ 5074920 w 5074920"/>
                <a:gd name="connsiteY3" fmla="*/ 1554480 h 1645920"/>
                <a:gd name="connsiteX4" fmla="*/ 5074920 w 5074920"/>
                <a:gd name="connsiteY4" fmla="*/ 0 h 1645920"/>
                <a:gd name="connsiteX5" fmla="*/ 0 w 5074920"/>
                <a:gd name="connsiteY5" fmla="*/ 30480 h 1645920"/>
                <a:gd name="connsiteX0" fmla="*/ 0 w 5079682"/>
                <a:gd name="connsiteY0" fmla="*/ 6668 h 1622108"/>
                <a:gd name="connsiteX1" fmla="*/ 0 w 5079682"/>
                <a:gd name="connsiteY1" fmla="*/ 1622108 h 1622108"/>
                <a:gd name="connsiteX2" fmla="*/ 4663440 w 5079682"/>
                <a:gd name="connsiteY2" fmla="*/ 1622108 h 1622108"/>
                <a:gd name="connsiteX3" fmla="*/ 5074920 w 5079682"/>
                <a:gd name="connsiteY3" fmla="*/ 1530668 h 1622108"/>
                <a:gd name="connsiteX4" fmla="*/ 5079682 w 5079682"/>
                <a:gd name="connsiteY4" fmla="*/ 0 h 1622108"/>
                <a:gd name="connsiteX5" fmla="*/ 0 w 5079682"/>
                <a:gd name="connsiteY5" fmla="*/ 6668 h 1622108"/>
                <a:gd name="connsiteX0" fmla="*/ 0 w 5075131"/>
                <a:gd name="connsiteY0" fmla="*/ 20955 h 1636395"/>
                <a:gd name="connsiteX1" fmla="*/ 0 w 5075131"/>
                <a:gd name="connsiteY1" fmla="*/ 1636395 h 1636395"/>
                <a:gd name="connsiteX2" fmla="*/ 4663440 w 5075131"/>
                <a:gd name="connsiteY2" fmla="*/ 1636395 h 1636395"/>
                <a:gd name="connsiteX3" fmla="*/ 5074920 w 5075131"/>
                <a:gd name="connsiteY3" fmla="*/ 1544955 h 1636395"/>
                <a:gd name="connsiteX4" fmla="*/ 5070157 w 5075131"/>
                <a:gd name="connsiteY4" fmla="*/ 0 h 1636395"/>
                <a:gd name="connsiteX5" fmla="*/ 0 w 5075131"/>
                <a:gd name="connsiteY5" fmla="*/ 20955 h 1636395"/>
                <a:gd name="connsiteX0" fmla="*/ 0 w 5075022"/>
                <a:gd name="connsiteY0" fmla="*/ 6667 h 1622107"/>
                <a:gd name="connsiteX1" fmla="*/ 0 w 5075022"/>
                <a:gd name="connsiteY1" fmla="*/ 1622107 h 1622107"/>
                <a:gd name="connsiteX2" fmla="*/ 4663440 w 5075022"/>
                <a:gd name="connsiteY2" fmla="*/ 1622107 h 1622107"/>
                <a:gd name="connsiteX3" fmla="*/ 5074920 w 5075022"/>
                <a:gd name="connsiteY3" fmla="*/ 1530667 h 1622107"/>
                <a:gd name="connsiteX4" fmla="*/ 5060632 w 5075022"/>
                <a:gd name="connsiteY4" fmla="*/ 0 h 1622107"/>
                <a:gd name="connsiteX5" fmla="*/ 0 w 5075022"/>
                <a:gd name="connsiteY5" fmla="*/ 6667 h 1622107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94014"/>
                <a:gd name="connsiteY0" fmla="*/ 20955 h 1636395"/>
                <a:gd name="connsiteX1" fmla="*/ 0 w 5094014"/>
                <a:gd name="connsiteY1" fmla="*/ 1636395 h 1636395"/>
                <a:gd name="connsiteX2" fmla="*/ 4663440 w 5094014"/>
                <a:gd name="connsiteY2" fmla="*/ 1636395 h 1636395"/>
                <a:gd name="connsiteX3" fmla="*/ 5093970 w 5094014"/>
                <a:gd name="connsiteY3" fmla="*/ 1525905 h 1636395"/>
                <a:gd name="connsiteX4" fmla="*/ 5055870 w 5094014"/>
                <a:gd name="connsiteY4" fmla="*/ 0 h 1636395"/>
                <a:gd name="connsiteX5" fmla="*/ 0 w 5094014"/>
                <a:gd name="connsiteY5" fmla="*/ 20955 h 163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4014" h="1636395">
                  <a:moveTo>
                    <a:pt x="0" y="20955"/>
                  </a:moveTo>
                  <a:lnTo>
                    <a:pt x="0" y="1636395"/>
                  </a:lnTo>
                  <a:lnTo>
                    <a:pt x="4663440" y="1636395"/>
                  </a:lnTo>
                  <a:cubicBezTo>
                    <a:pt x="4905375" y="1634490"/>
                    <a:pt x="5047298" y="1575435"/>
                    <a:pt x="5093970" y="1525905"/>
                  </a:cubicBezTo>
                  <a:cubicBezTo>
                    <a:pt x="5095557" y="1015682"/>
                    <a:pt x="5054283" y="510223"/>
                    <a:pt x="5055870" y="0"/>
                  </a:cubicBezTo>
                  <a:lnTo>
                    <a:pt x="0" y="20955"/>
                  </a:lnTo>
                  <a:close/>
                </a:path>
              </a:pathLst>
            </a:custGeom>
            <a:solidFill>
              <a:srgbClr val="FFFF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1"/>
            </a:p>
          </p:txBody>
        </p:sp>
        <p:grpSp>
          <p:nvGrpSpPr>
            <p:cNvPr id="52" name="Group 83">
              <a:extLst>
                <a:ext uri="{FF2B5EF4-FFF2-40B4-BE49-F238E27FC236}">
                  <a16:creationId xmlns="" xmlns:a16="http://schemas.microsoft.com/office/drawing/2014/main" id="{3A090C61-9299-488A-89B9-99D714ABEF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80609" y="4525963"/>
              <a:ext cx="396875" cy="1814512"/>
              <a:chOff x="4476750" y="1056604"/>
              <a:chExt cx="661988" cy="1815184"/>
            </a:xfrm>
            <a:solidFill>
              <a:srgbClr val="92D050"/>
            </a:solidFill>
          </p:grpSpPr>
          <p:sp>
            <p:nvSpPr>
              <p:cNvPr id="53" name="Freeform 84">
                <a:extLst>
                  <a:ext uri="{FF2B5EF4-FFF2-40B4-BE49-F238E27FC236}">
                    <a16:creationId xmlns="" xmlns:a16="http://schemas.microsoft.com/office/drawing/2014/main" id="{3DD02D2F-8D59-4DBC-850E-585F6B267DA9}"/>
                  </a:ext>
                </a:extLst>
              </p:cNvPr>
              <p:cNvSpPr/>
              <p:nvPr/>
            </p:nvSpPr>
            <p:spPr>
              <a:xfrm>
                <a:off x="4476750" y="1166182"/>
                <a:ext cx="661988" cy="1705606"/>
              </a:xfrm>
              <a:custGeom>
                <a:avLst/>
                <a:gdLst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1988" h="1706055">
                    <a:moveTo>
                      <a:pt x="604838" y="1706055"/>
                    </a:moveTo>
                    <a:cubicBezTo>
                      <a:pt x="446088" y="1699705"/>
                      <a:pt x="196850" y="1693355"/>
                      <a:pt x="42863" y="1515555"/>
                    </a:cubicBezTo>
                    <a:lnTo>
                      <a:pt x="0" y="167767"/>
                    </a:lnTo>
                    <a:cubicBezTo>
                      <a:pt x="104776" y="12193"/>
                      <a:pt x="442912" y="-5270"/>
                      <a:pt x="614363" y="1080"/>
                    </a:cubicBezTo>
                    <a:cubicBezTo>
                      <a:pt x="687388" y="4255"/>
                      <a:pt x="646113" y="64580"/>
                      <a:pt x="661988" y="96330"/>
                    </a:cubicBezTo>
                    <a:lnTo>
                      <a:pt x="604838" y="1706055"/>
                    </a:lnTo>
                    <a:close/>
                  </a:path>
                </a:pathLst>
              </a:custGeom>
              <a:solidFill>
                <a:srgbClr val="FFFFCC"/>
              </a:solidFill>
              <a:ln w="3175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1"/>
              </a:p>
            </p:txBody>
          </p:sp>
          <p:sp>
            <p:nvSpPr>
              <p:cNvPr id="54" name="Freeform 85">
                <a:extLst>
                  <a:ext uri="{FF2B5EF4-FFF2-40B4-BE49-F238E27FC236}">
                    <a16:creationId xmlns="" xmlns:a16="http://schemas.microsoft.com/office/drawing/2014/main" id="{C3F7D536-864C-469F-90B9-13149ED5B2D8}"/>
                  </a:ext>
                </a:extLst>
              </p:cNvPr>
              <p:cNvSpPr/>
              <p:nvPr/>
            </p:nvSpPr>
            <p:spPr>
              <a:xfrm>
                <a:off x="4648868" y="1056604"/>
                <a:ext cx="399840" cy="166749"/>
              </a:xfrm>
              <a:custGeom>
                <a:avLst/>
                <a:gdLst>
                  <a:gd name="connsiteX0" fmla="*/ 0 w 400050"/>
                  <a:gd name="connsiteY0" fmla="*/ 176213 h 176213"/>
                  <a:gd name="connsiteX1" fmla="*/ 0 w 400050"/>
                  <a:gd name="connsiteY1" fmla="*/ 119063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66688 h 166688"/>
                  <a:gd name="connsiteX1" fmla="*/ 9525 w 400050"/>
                  <a:gd name="connsiteY1" fmla="*/ 121444 h 166688"/>
                  <a:gd name="connsiteX2" fmla="*/ 333375 w 400050"/>
                  <a:gd name="connsiteY2" fmla="*/ 0 h 166688"/>
                  <a:gd name="connsiteX3" fmla="*/ 400050 w 400050"/>
                  <a:gd name="connsiteY3" fmla="*/ 33338 h 166688"/>
                  <a:gd name="connsiteX4" fmla="*/ 385763 w 400050"/>
                  <a:gd name="connsiteY4" fmla="*/ 109538 h 166688"/>
                  <a:gd name="connsiteX5" fmla="*/ 0 w 400050"/>
                  <a:gd name="connsiteY5" fmla="*/ 166688 h 166688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050" h="167360">
                    <a:moveTo>
                      <a:pt x="0" y="167360"/>
                    </a:moveTo>
                    <a:lnTo>
                      <a:pt x="9525" y="122116"/>
                    </a:lnTo>
                    <a:cubicBezTo>
                      <a:pt x="98425" y="7022"/>
                      <a:pt x="277812" y="-3297"/>
                      <a:pt x="333375" y="672"/>
                    </a:cubicBezTo>
                    <a:cubicBezTo>
                      <a:pt x="365125" y="2260"/>
                      <a:pt x="394493" y="15753"/>
                      <a:pt x="400050" y="34010"/>
                    </a:cubicBezTo>
                    <a:lnTo>
                      <a:pt x="385763" y="110210"/>
                    </a:lnTo>
                    <a:cubicBezTo>
                      <a:pt x="288131" y="110210"/>
                      <a:pt x="130969" y="119735"/>
                      <a:pt x="0" y="167360"/>
                    </a:cubicBezTo>
                    <a:close/>
                  </a:path>
                </a:pathLst>
              </a:custGeom>
              <a:solidFill>
                <a:srgbClr val="FFFFCC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1"/>
              </a:p>
            </p:txBody>
          </p:sp>
        </p:grpSp>
        <p:sp>
          <p:nvSpPr>
            <p:cNvPr id="64" name="TextBox 86">
              <a:extLst>
                <a:ext uri="{FF2B5EF4-FFF2-40B4-BE49-F238E27FC236}">
                  <a16:creationId xmlns="" xmlns:a16="http://schemas.microsoft.com/office/drawing/2014/main" id="{4FEF2E6A-63C3-417D-908D-395B2B2148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3363" y="5253404"/>
              <a:ext cx="106952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400" b="1">
                  <a:solidFill>
                    <a:srgbClr val="C00000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⓷.</a:t>
              </a:r>
              <a:endParaRPr lang="en-US" sz="4800" b="1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  <p:sp>
          <p:nvSpPr>
            <p:cNvPr id="65" name="Text Box 44">
              <a:extLst>
                <a:ext uri="{FF2B5EF4-FFF2-40B4-BE49-F238E27FC236}">
                  <a16:creationId xmlns="" xmlns:a16="http://schemas.microsoft.com/office/drawing/2014/main" id="{AFA8D580-C0E3-414C-9FE0-ABD79551DC9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185325" y="5487987"/>
              <a:ext cx="517195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3200" b="1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Bài tập minh họa</a:t>
              </a:r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4F931564-88EE-4C86-AC1F-F700643256C0}"/>
              </a:ext>
            </a:extLst>
          </p:cNvPr>
          <p:cNvCxnSpPr>
            <a:cxnSpLocks/>
          </p:cNvCxnSpPr>
          <p:nvPr/>
        </p:nvCxnSpPr>
        <p:spPr>
          <a:xfrm>
            <a:off x="2267991" y="3416875"/>
            <a:ext cx="716519" cy="4745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="" xmlns:a16="http://schemas.microsoft.com/office/drawing/2014/main" id="{827FD7EF-346F-4AE9-BC85-4F872C9CE0EF}"/>
              </a:ext>
            </a:extLst>
          </p:cNvPr>
          <p:cNvCxnSpPr>
            <a:cxnSpLocks/>
          </p:cNvCxnSpPr>
          <p:nvPr/>
        </p:nvCxnSpPr>
        <p:spPr>
          <a:xfrm>
            <a:off x="2282807" y="3441129"/>
            <a:ext cx="733175" cy="23219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="" xmlns:a16="http://schemas.microsoft.com/office/drawing/2014/main" id="{65B3E98E-DE5D-4878-8E0A-9CF680EE407F}"/>
              </a:ext>
            </a:extLst>
          </p:cNvPr>
          <p:cNvCxnSpPr>
            <a:cxnSpLocks/>
          </p:cNvCxnSpPr>
          <p:nvPr/>
        </p:nvCxnSpPr>
        <p:spPr>
          <a:xfrm flipV="1">
            <a:off x="2282809" y="2111029"/>
            <a:ext cx="730921" cy="13300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3509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=""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=""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6" y="1730836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3" y="2046835"/>
            <a:ext cx="9144003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=""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="" xmlns:a16="http://schemas.microsoft.com/office/drawing/2014/main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012" y="872559"/>
                <a:ext cx="11951976" cy="1958826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vi-VN" sz="3600" b="1" u="sng" dirty="0">
                    <a:solidFill>
                      <a:srgbClr val="0000CC"/>
                    </a:solidFill>
                  </a:rPr>
                  <a:t>Câu </a:t>
                </a:r>
                <a:r>
                  <a:rPr lang="en-US" sz="3600" b="1" u="sng" dirty="0">
                    <a:solidFill>
                      <a:srgbClr val="0000CC"/>
                    </a:solidFill>
                  </a:rPr>
                  <a:t>4</a:t>
                </a:r>
                <a:r>
                  <a:rPr lang="vi-VN" sz="3600" b="1" u="sng" dirty="0">
                    <a:solidFill>
                      <a:srgbClr val="0000CC"/>
                    </a:solidFill>
                  </a:rPr>
                  <a:t>:</a:t>
                </a:r>
                <a:r>
                  <a:rPr lang="vi-VN" sz="3600" b="1" dirty="0">
                    <a:solidFill>
                      <a:srgbClr val="0000CC"/>
                    </a:solidFill>
                  </a:rPr>
                  <a:t>  </a:t>
                </a:r>
                <a:r>
                  <a:rPr lang="en-US" sz="3600" dirty="0" err="1"/>
                  <a:t>Tìm</a:t>
                </a:r>
                <a:r>
                  <a:rPr lang="en-US" sz="3600" dirty="0"/>
                  <a:t> </a:t>
                </a:r>
                <a:r>
                  <a:rPr lang="en-US" sz="3600" dirty="0" err="1"/>
                  <a:t>tập</a:t>
                </a:r>
                <a:r>
                  <a:rPr lang="en-US" sz="3600" dirty="0"/>
                  <a:t> </a:t>
                </a:r>
                <a:r>
                  <a:rPr lang="en-US" sz="3600" dirty="0" err="1"/>
                  <a:t>xác</a:t>
                </a:r>
                <a:r>
                  <a:rPr lang="en-US" sz="3600" dirty="0"/>
                  <a:t> </a:t>
                </a:r>
                <a:r>
                  <a:rPr lang="en-US" sz="3600" dirty="0" err="1"/>
                  <a:t>định</a:t>
                </a:r>
                <a:r>
                  <a:rPr lang="en-US" sz="3600" dirty="0"/>
                  <a:t> </a:t>
                </a:r>
                <a:r>
                  <a:rPr lang="en-US" sz="3600" dirty="0" err="1"/>
                  <a:t>của</a:t>
                </a:r>
                <a:r>
                  <a:rPr lang="en-US" sz="3600" dirty="0"/>
                  <a:t> </a:t>
                </a:r>
                <a:r>
                  <a:rPr lang="en-US" sz="3600" dirty="0" err="1"/>
                  <a:t>hàm</a:t>
                </a:r>
                <a:r>
                  <a:rPr lang="en-US" sz="3600" dirty="0"/>
                  <a:t> </a:t>
                </a:r>
                <a:r>
                  <a:rPr lang="en-US" sz="3600" dirty="0" err="1"/>
                  <a:t>số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3600" dirty="0"/>
                  <a:t>.</a:t>
                </a:r>
              </a:p>
              <a:p>
                <a:r>
                  <a:rPr lang="it-IT" sz="3600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Ⓐ</a:t>
                </a:r>
                <a:r>
                  <a:rPr lang="en-US" sz="3600" b="1"/>
                  <a:t>.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3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1;2</m:t>
                        </m:r>
                      </m:e>
                    </m:d>
                  </m:oMath>
                </a14:m>
                <a:r>
                  <a:rPr lang="en-US" sz="3600"/>
                  <a:t>. 		</a:t>
                </a:r>
                <a:r>
                  <a:rPr lang="it-IT" sz="3600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Ⓑ</a:t>
                </a:r>
                <a:r>
                  <a:rPr lang="en-US" sz="3600" b="1"/>
                  <a:t>.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0;+∞</m:t>
                        </m:r>
                      </m:e>
                    </m:d>
                  </m:oMath>
                </a14:m>
                <a:r>
                  <a:rPr lang="en-US" sz="3600"/>
                  <a:t>. </a:t>
                </a:r>
              </a:p>
              <a:p>
                <a:r>
                  <a:rPr lang="it-IT" sz="3600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Ⓒ</a:t>
                </a:r>
                <a:r>
                  <a:rPr lang="en-US" sz="3600" b="1"/>
                  <a:t>.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3600"/>
                  <a:t>. 			</a:t>
                </a:r>
                <a:r>
                  <a:rPr lang="it-IT" sz="3600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Ⓓ</a:t>
                </a:r>
                <a:r>
                  <a:rPr lang="en-US" sz="3600" b="1"/>
                  <a:t>.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−∞;1</m:t>
                        </m:r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3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2;+∞</m:t>
                        </m:r>
                      </m:e>
                    </m:d>
                  </m:oMath>
                </a14:m>
                <a:r>
                  <a:rPr lang="en-US" sz="3600" dirty="0"/>
                  <a:t>.</a:t>
                </a:r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2" y="872559"/>
                <a:ext cx="11951976" cy="1958826"/>
              </a:xfrm>
              <a:prstGeom prst="rect">
                <a:avLst/>
              </a:prstGeom>
              <a:blipFill>
                <a:blip r:embed="rId5"/>
                <a:stretch>
                  <a:fillRect l="-1529" t="-7121" r="-917" b="-5263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="" xmlns:a16="http://schemas.microsoft.com/office/drawing/2014/main" id="{BFC44F5D-5A03-429E-A3E3-CCED1EEF7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012" y="2902200"/>
                <a:ext cx="6815178" cy="3842985"/>
              </a:xfrm>
              <a:prstGeom prst="rect">
                <a:avLst/>
              </a:prstGeom>
              <a:solidFill>
                <a:srgbClr val="CCEC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rgbClr val="0000CC"/>
                    </a:solidFill>
                    <a:sym typeface="Wingdings 2" panose="05020102010507070707" pitchFamily="18" charset="2"/>
                  </a:rPr>
                  <a:t></a:t>
                </a:r>
                <a:r>
                  <a:rPr lang="en-US" b="1">
                    <a:solidFill>
                      <a:srgbClr val="0000CC"/>
                    </a:solidFill>
                  </a:rPr>
                  <a:t>Lời giải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err="1"/>
                  <a:t>định</a:t>
                </a:r>
                <a:r>
                  <a:rPr lang="en-US"/>
                  <a:t> khi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+2≠0</m:t>
                    </m:r>
                  </m:oMath>
                </a14:m>
                <a:endParaRPr lang="en-US" i="1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+3≠0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đúng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</a:t>
                </a:r>
                <a:endParaRPr lang="vi-VN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BFC44F5D-5A03-429E-A3E3-CCED1EEF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2" y="2902200"/>
                <a:ext cx="6815178" cy="3842985"/>
              </a:xfrm>
              <a:prstGeom prst="rect">
                <a:avLst/>
              </a:prstGeom>
              <a:blipFill>
                <a:blip r:embed="rId6"/>
                <a:stretch>
                  <a:fillRect l="-2232" t="-3323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2860BDC6-5F72-4A43-AB08-048A51722BA8}"/>
              </a:ext>
            </a:extLst>
          </p:cNvPr>
          <p:cNvSpPr txBox="1">
            <a:spLocks/>
          </p:cNvSpPr>
          <p:nvPr/>
        </p:nvSpPr>
        <p:spPr>
          <a:xfrm>
            <a:off x="7018317" y="2902200"/>
            <a:ext cx="5053670" cy="3842985"/>
          </a:xfrm>
          <a:prstGeom prst="rect">
            <a:avLst/>
          </a:prstGeom>
          <a:solidFill>
            <a:srgbClr val="CCECFF"/>
          </a:solidFill>
          <a:ln>
            <a:solidFill>
              <a:srgbClr val="0000CC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rgbClr val="0000CC"/>
                </a:solidFill>
                <a:sym typeface="Wingdings 2" panose="05020102010507070707" pitchFamily="18" charset="2"/>
              </a:rPr>
              <a:t>T</a:t>
            </a:r>
            <a:r>
              <a:rPr lang="en-US" b="1">
                <a:solidFill>
                  <a:srgbClr val="0000CC"/>
                </a:solidFill>
              </a:rPr>
              <a:t>rắc nghiệm</a:t>
            </a:r>
          </a:p>
          <a:p>
            <a:pPr marL="344488" indent="-344488">
              <a:buFont typeface="Arial" panose="020B0604020202020204" pitchFamily="34" charset="0"/>
              <a:buChar char="•"/>
            </a:pPr>
            <a:r>
              <a:rPr lang="en-US"/>
              <a:t>Dùng </a:t>
            </a:r>
            <a:r>
              <a:rPr lang="en-US" dirty="0"/>
              <a:t>MTCT 580 </a:t>
            </a:r>
            <a:r>
              <a:rPr lang="en-US" dirty="0" err="1"/>
              <a:t>vn</a:t>
            </a:r>
            <a:r>
              <a:rPr lang="en-US" dirty="0"/>
              <a:t> plus</a:t>
            </a:r>
          </a:p>
          <a:p>
            <a:pPr marL="344488" indent="-344488">
              <a:buFont typeface="Arial" panose="020B0604020202020204" pitchFamily="34" charset="0"/>
              <a:buChar char="•"/>
            </a:pPr>
            <a:r>
              <a:rPr lang="en-US"/>
              <a:t>MODE 8:</a:t>
            </a:r>
            <a:endParaRPr lang="vi-VN" dirty="0"/>
          </a:p>
        </p:txBody>
      </p:sp>
      <p:sp>
        <p:nvSpPr>
          <p:cNvPr id="18" name="Freeform 47">
            <a:extLst>
              <a:ext uri="{FF2B5EF4-FFF2-40B4-BE49-F238E27FC236}">
                <a16:creationId xmlns="" xmlns:a16="http://schemas.microsoft.com/office/drawing/2014/main" id="{6ACB5B1B-48B8-40C6-8225-17431559E32B}"/>
              </a:ext>
            </a:extLst>
          </p:cNvPr>
          <p:cNvSpPr/>
          <p:nvPr/>
        </p:nvSpPr>
        <p:spPr>
          <a:xfrm>
            <a:off x="282603" y="2046835"/>
            <a:ext cx="451560" cy="63526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860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59230" y="128041"/>
            <a:ext cx="738457" cy="685801"/>
            <a:chOff x="2043534" y="1706989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=""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43534" y="1706989"/>
              <a:ext cx="738457" cy="685800"/>
            </a:xfrm>
            <a:prstGeom prst="diamond">
              <a:avLst/>
            </a:prstGeom>
            <a:solidFill>
              <a:srgbClr val="0000CC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=""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15245" y="1793218"/>
              <a:ext cx="595035" cy="58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⓶</a:t>
              </a:r>
              <a:endParaRPr lang="en-US" altLang="vi-VN" sz="3200" b="1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3" y="2046835"/>
            <a:ext cx="9144003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Hexagon 26">
            <a:extLst>
              <a:ext uri="{FF2B5EF4-FFF2-40B4-BE49-F238E27FC236}">
                <a16:creationId xmlns="" xmlns:a16="http://schemas.microsoft.com/office/drawing/2014/main" id="{D6C17B40-6E5F-4ADB-A3BE-07CDA82600F4}"/>
              </a:ext>
            </a:extLst>
          </p:cNvPr>
          <p:cNvSpPr/>
          <p:nvPr/>
        </p:nvSpPr>
        <p:spPr bwMode="auto">
          <a:xfrm>
            <a:off x="3897685" y="128038"/>
            <a:ext cx="5446567" cy="594351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FFFF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C00000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Phân dạng bài tập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1F9ED2D-C56C-485E-BB13-F68F1FC6F4C6}"/>
              </a:ext>
            </a:extLst>
          </p:cNvPr>
          <p:cNvGrpSpPr/>
          <p:nvPr/>
        </p:nvGrpSpPr>
        <p:grpSpPr>
          <a:xfrm>
            <a:off x="226030" y="852906"/>
            <a:ext cx="11762703" cy="5790823"/>
            <a:chOff x="214648" y="1254220"/>
            <a:chExt cx="11762703" cy="4597808"/>
          </a:xfrm>
        </p:grpSpPr>
        <p:sp>
          <p:nvSpPr>
            <p:cNvPr id="18" name="Content Placeholder 2">
              <a:extLst>
                <a:ext uri="{FF2B5EF4-FFF2-40B4-BE49-F238E27FC236}">
                  <a16:creationId xmlns="" xmlns:a16="http://schemas.microsoft.com/office/drawing/2014/main" id="{5C607D02-F3EA-4874-B48F-93ED609CEE50}"/>
                </a:ext>
              </a:extLst>
            </p:cNvPr>
            <p:cNvSpPr txBox="1">
              <a:spLocks/>
            </p:cNvSpPr>
            <p:nvPr/>
          </p:nvSpPr>
          <p:spPr>
            <a:xfrm>
              <a:off x="214648" y="1491621"/>
              <a:ext cx="11762703" cy="4360407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0000CC"/>
              </a:solidFill>
              <a:prstDash val="sysDash"/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rgbClr val="000066"/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>
                <a:sym typeface="Wingdings 2" panose="05020102010507070707" pitchFamily="18" charset="2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1C5BF100-4FBE-4CB4-B6E7-1F7B5CF0B112}"/>
                </a:ext>
              </a:extLst>
            </p:cNvPr>
            <p:cNvGrpSpPr/>
            <p:nvPr/>
          </p:nvGrpSpPr>
          <p:grpSpPr>
            <a:xfrm>
              <a:off x="246736" y="1254220"/>
              <a:ext cx="8315072" cy="476833"/>
              <a:chOff x="2647129" y="2236893"/>
              <a:chExt cx="8315072" cy="476833"/>
            </a:xfrm>
          </p:grpSpPr>
          <p:sp>
            <p:nvSpPr>
              <p:cNvPr id="14" name="Hexagon 26">
                <a:extLst>
                  <a:ext uri="{FF2B5EF4-FFF2-40B4-BE49-F238E27FC236}">
                    <a16:creationId xmlns="" xmlns:a16="http://schemas.microsoft.com/office/drawing/2014/main" id="{B3E21DF9-1EE7-48EE-81BF-7969A2791AC5}"/>
                  </a:ext>
                </a:extLst>
              </p:cNvPr>
              <p:cNvSpPr/>
              <p:nvPr/>
            </p:nvSpPr>
            <p:spPr bwMode="auto">
              <a:xfrm>
                <a:off x="2647129" y="2241821"/>
                <a:ext cx="3309942" cy="471905"/>
              </a:xfrm>
              <a:prstGeom prst="hexagon">
                <a:avLst>
                  <a:gd name="adj" fmla="val 31838"/>
                  <a:gd name="vf" fmla="val 11547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>
                  <a:defRPr/>
                </a:pPr>
                <a:r>
                  <a:rPr lang="en-US" sz="3733" b="1" kern="0">
                    <a:solidFill>
                      <a:srgbClr val="C00000"/>
                    </a:solidFill>
                    <a:effectLst>
                      <a:outerShdw blurRad="762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Chu Van An" panose="02020603050405020304" pitchFamily="18" charset="0"/>
                    <a:cs typeface="Chu Van An" panose="02020603050405020304" pitchFamily="18" charset="0"/>
                    <a:sym typeface="Wingdings 2" panose="05020102010507070707" pitchFamily="18" charset="2"/>
                  </a:rPr>
                  <a:t></a:t>
                </a:r>
                <a:r>
                  <a:rPr lang="en-US" sz="3733" b="1" kern="0">
                    <a:solidFill>
                      <a:srgbClr val="0000CC"/>
                    </a:solidFill>
                    <a:effectLst>
                      <a:outerShdw blurRad="762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Chu Van An" panose="02020603050405020304" pitchFamily="18" charset="0"/>
                    <a:cs typeface="Chu Van An" panose="02020603050405020304" pitchFamily="18" charset="0"/>
                    <a:sym typeface="Wingdings 2" panose="05020102010507070707" pitchFamily="18" charset="2"/>
                  </a:rPr>
                  <a:t>.</a:t>
                </a:r>
                <a:r>
                  <a:rPr lang="en-US" sz="3733" b="1" kern="0">
                    <a:solidFill>
                      <a:srgbClr val="0000CC"/>
                    </a:solidFill>
                    <a:effectLst>
                      <a:outerShdw blurRad="762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Chu Van An" panose="02020603050405020304" pitchFamily="18" charset="0"/>
                    <a:cs typeface="Chu Van An" panose="02020603050405020304" pitchFamily="18" charset="0"/>
                  </a:rPr>
                  <a:t>Dạng 2:</a:t>
                </a:r>
                <a:endParaRPr lang="en-US" sz="3733" b="1" kern="0" dirty="0">
                  <a:solidFill>
                    <a:srgbClr val="0000CC"/>
                  </a:solidFill>
                  <a:effectLst>
                    <a:outerShdw blurRad="762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5" name="Chevron 29">
                <a:extLst>
                  <a:ext uri="{FF2B5EF4-FFF2-40B4-BE49-F238E27FC236}">
                    <a16:creationId xmlns="" xmlns:a16="http://schemas.microsoft.com/office/drawing/2014/main" id="{99BFC4DC-7A33-4BEA-AAE9-33513B37C698}"/>
                  </a:ext>
                </a:extLst>
              </p:cNvPr>
              <p:cNvSpPr/>
              <p:nvPr/>
            </p:nvSpPr>
            <p:spPr bwMode="auto">
              <a:xfrm>
                <a:off x="5788841" y="2236893"/>
                <a:ext cx="5173360" cy="471904"/>
              </a:xfrm>
              <a:prstGeom prst="chevron">
                <a:avLst>
                  <a:gd name="adj" fmla="val 34040"/>
                </a:avLst>
              </a:prstGeom>
              <a:solidFill>
                <a:srgbClr val="0000CC"/>
              </a:solidFill>
              <a:ln>
                <a:solidFill>
                  <a:srgbClr val="00B0F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3733" b="1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cs typeface="Chu Van An" panose="02020603050405020304" pitchFamily="18" charset="0"/>
                  </a:rPr>
                  <a:t>Tính đạo hàm</a:t>
                </a:r>
                <a:endParaRPr lang="en-US" sz="3733" b="1" kern="0" dirty="0">
                  <a:solidFill>
                    <a:schemeClr val="bg1">
                      <a:lumMod val="95000"/>
                    </a:schemeClr>
                  </a:solidFill>
                  <a:effectLst>
                    <a:outerShdw blurRad="762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="" xmlns:a16="http://schemas.microsoft.com/office/drawing/2014/main" id="{2B2853A7-18F7-4ED0-A163-BA3E008E32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6819" y="1486321"/>
                <a:ext cx="11849151" cy="5251613"/>
              </a:xfrm>
              <a:prstGeom prst="rect">
                <a:avLst/>
              </a:prstGeom>
              <a:noFill/>
              <a:ln>
                <a:noFill/>
                <a:prstDash val="sysDash"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>
                    <a:sym typeface="Wingdings 2" panose="05020102010507070707" pitchFamily="18" charset="2"/>
                  </a:rPr>
                  <a:t></a:t>
                </a:r>
                <a:r>
                  <a:rPr lang="en-US" sz="2800" b="1" i="1">
                    <a:solidFill>
                      <a:srgbClr val="0000CC"/>
                    </a:solidFill>
                  </a:rPr>
                  <a:t>Phương pháp</a:t>
                </a:r>
                <a:endPara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63550" indent="-285750" algn="just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800" b="1">
                    <a:solidFill>
                      <a:srgbClr val="00000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</a:rPr>
                  <a:t>Đạo</a:t>
                </a:r>
                <a:r>
                  <a:rPr lang="en-US" sz="2800" b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</a:rPr>
                  <a:t>hàm</a:t>
                </a:r>
                <a:r>
                  <a:rPr lang="en-US" sz="2800" b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</a:rPr>
                  <a:t>của</a:t>
                </a:r>
                <a:r>
                  <a:rPr lang="en-US" sz="2800" b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</a:rPr>
                  <a:t>hàm</a:t>
                </a:r>
                <a:r>
                  <a:rPr lang="en-US" sz="2800" b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</a:rPr>
                  <a:t>số</a:t>
                </a:r>
                <a:r>
                  <a:rPr lang="en-US" sz="2800" b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</a:rPr>
                  <a:t>lũy</a:t>
                </a:r>
                <a:r>
                  <a:rPr lang="en-US" sz="2800" b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</a:rPr>
                  <a:t>thừa</a:t>
                </a:r>
                <a:r>
                  <a:rPr lang="en-US" sz="2800" b="1" dirty="0">
                    <a:solidFill>
                      <a:srgbClr val="000000"/>
                    </a:solidFill>
                  </a:rPr>
                  <a:t>: </a:t>
                </a:r>
              </a:p>
              <a:p>
                <a:pPr marL="463550" indent="-285750" algn="just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00CC"/>
                    </a:solidFill>
                  </a:rPr>
                  <a:t>;  	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800" dirty="0">
                  <a:solidFill>
                    <a:srgbClr val="0000CC"/>
                  </a:solidFill>
                </a:endParaRPr>
              </a:p>
              <a:p>
                <a:pPr marL="463550" indent="-285750" algn="just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800" b="1">
                    <a:solidFill>
                      <a:srgbClr val="000000"/>
                    </a:solidFill>
                  </a:rPr>
                  <a:t> </a:t>
                </a:r>
                <a:r>
                  <a:rPr lang="en-US" sz="2800" b="1" i="1" dirty="0">
                    <a:solidFill>
                      <a:srgbClr val="0000CC"/>
                    </a:solidFill>
                  </a:rPr>
                  <a:t>Casio</a:t>
                </a:r>
                <a:r>
                  <a:rPr lang="en-US" sz="2800" b="1" dirty="0">
                    <a:solidFill>
                      <a:srgbClr val="0000CC"/>
                    </a:solidFill>
                  </a:rPr>
                  <a:t>:</a:t>
                </a:r>
                <a:endParaRPr lang="en-US" sz="2800" dirty="0">
                  <a:solidFill>
                    <a:srgbClr val="0000CC"/>
                  </a:solidFill>
                </a:endParaRPr>
              </a:p>
              <a:p>
                <a:pPr marL="463550" indent="-285750" algn="just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800" b="1" i="1" dirty="0" err="1">
                    <a:solidFill>
                      <a:srgbClr val="0000CC"/>
                    </a:solidFill>
                  </a:rPr>
                  <a:t>Đạo</a:t>
                </a:r>
                <a:r>
                  <a:rPr lang="en-US" sz="2800" b="1" i="1" dirty="0">
                    <a:solidFill>
                      <a:srgbClr val="0000CC"/>
                    </a:solidFill>
                  </a:rPr>
                  <a:t> </a:t>
                </a:r>
                <a:r>
                  <a:rPr lang="en-US" sz="2800" b="1" i="1" dirty="0" err="1">
                    <a:solidFill>
                      <a:srgbClr val="0000CC"/>
                    </a:solidFill>
                  </a:rPr>
                  <a:t>hàm</a:t>
                </a:r>
                <a:r>
                  <a:rPr lang="en-US" sz="2800" b="1" i="1" dirty="0">
                    <a:solidFill>
                      <a:srgbClr val="0000CC"/>
                    </a:solidFill>
                  </a:rPr>
                  <a:t> </a:t>
                </a:r>
                <a:r>
                  <a:rPr lang="en-US" sz="2800" b="1" i="1" dirty="0" err="1">
                    <a:solidFill>
                      <a:srgbClr val="0000CC"/>
                    </a:solidFill>
                  </a:rPr>
                  <a:t>tại</a:t>
                </a:r>
                <a:r>
                  <a:rPr lang="en-US" sz="2800" b="1" i="1" dirty="0">
                    <a:solidFill>
                      <a:srgbClr val="0000CC"/>
                    </a:solidFill>
                  </a:rPr>
                  <a:t> x</a:t>
                </a:r>
                <a:r>
                  <a:rPr lang="en-US" sz="2800" dirty="0">
                    <a:solidFill>
                      <a:srgbClr val="0000CC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𝑆h𝑖𝑓𝑡</m:t>
                            </m:r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den>
                            </m:f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))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)≈0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</a:rPr>
                  <a:t> </a:t>
                </a:r>
              </a:p>
              <a:p>
                <a:pPr marL="177800" algn="just">
                  <a:lnSpc>
                    <a:spcPct val="115000"/>
                  </a:lnSpc>
                </a:pPr>
                <a:r>
                  <a:rPr lang="en-US" sz="2800" dirty="0">
                    <a:solidFill>
                      <a:srgbClr val="000000"/>
                    </a:solidFill>
                  </a:rPr>
                  <a:t>(</a:t>
                </a:r>
                <a:r>
                  <a:rPr lang="en-US" sz="2800" dirty="0" err="1">
                    <a:solidFill>
                      <a:srgbClr val="000000"/>
                    </a:solidFill>
                  </a:rPr>
                  <a:t>thường</a:t>
                </a:r>
                <a:r>
                  <a:rPr lang="en-US" sz="2800" dirty="0">
                    <a:solidFill>
                      <a:srgbClr val="000000"/>
                    </a:solidFill>
                  </a:rPr>
                  <a:t> ra </a:t>
                </a:r>
                <a:r>
                  <a:rPr lang="en-US" sz="2800" dirty="0" err="1">
                    <a:solidFill>
                      <a:srgbClr val="000000"/>
                    </a:solidFill>
                  </a:rPr>
                  <a:t>số</a:t>
                </a:r>
                <a:r>
                  <a:rPr lang="en-US" sz="2800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</a:rPr>
                  <a:t>dạng</a:t>
                </a:r>
                <a:r>
                  <a:rPr lang="en-US" sz="2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.1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</a:rPr>
                  <a:t>với</a:t>
                </a:r>
                <a:r>
                  <a:rPr lang="en-US" sz="2800" dirty="0">
                    <a:solidFill>
                      <a:srgbClr val="000000"/>
                    </a:solidFill>
                  </a:rPr>
                  <a:t> n </a:t>
                </a:r>
                <a:r>
                  <a:rPr lang="en-US" sz="2800" dirty="0" err="1">
                    <a:solidFill>
                      <a:srgbClr val="000000"/>
                    </a:solidFill>
                  </a:rPr>
                  <a:t>nguyên</a:t>
                </a:r>
                <a:r>
                  <a:rPr lang="en-US" sz="2800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</a:rPr>
                  <a:t>dương</a:t>
                </a:r>
                <a:r>
                  <a:rPr lang="en-US" sz="2800" dirty="0">
                    <a:solidFill>
                      <a:srgbClr val="000000"/>
                    </a:solidFill>
                  </a:rPr>
                  <a:t>)</a:t>
                </a:r>
                <a:endParaRPr lang="en-US" sz="2800" dirty="0"/>
              </a:p>
              <a:p>
                <a:pPr marL="463550" indent="-285750" algn="just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800" b="1" i="1">
                    <a:solidFill>
                      <a:srgbClr val="0000CC"/>
                    </a:solidFill>
                  </a:rPr>
                  <a:t>Đạo </a:t>
                </a:r>
                <a:r>
                  <a:rPr lang="en-US" sz="2800" b="1" i="1" dirty="0" err="1">
                    <a:solidFill>
                      <a:srgbClr val="0000CC"/>
                    </a:solidFill>
                  </a:rPr>
                  <a:t>hàm</a:t>
                </a:r>
                <a:r>
                  <a:rPr lang="en-US" sz="2800" b="1" i="1" dirty="0">
                    <a:solidFill>
                      <a:srgbClr val="0000CC"/>
                    </a:solidFill>
                  </a:rPr>
                  <a:t> </a:t>
                </a:r>
                <a:r>
                  <a:rPr lang="en-US" sz="2800" b="1" i="1" dirty="0" err="1">
                    <a:solidFill>
                      <a:srgbClr val="0000CC"/>
                    </a:solidFill>
                  </a:rPr>
                  <a:t>tại</a:t>
                </a:r>
                <a:r>
                  <a:rPr lang="en-US" sz="2800" b="1" i="1" dirty="0">
                    <a:solidFill>
                      <a:srgbClr val="0000CC"/>
                    </a:solidFill>
                  </a:rPr>
                  <a:t> </a:t>
                </a:r>
                <a:r>
                  <a:rPr lang="en-US" sz="2800" b="1" i="1" dirty="0" err="1">
                    <a:solidFill>
                      <a:srgbClr val="0000CC"/>
                    </a:solidFill>
                  </a:rPr>
                  <a:t>điểm</a:t>
                </a:r>
                <a:r>
                  <a:rPr lang="en-US" sz="2800" b="1" i="1" dirty="0">
                    <a:solidFill>
                      <a:srgbClr val="0000CC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00CC"/>
                    </a:solidFill>
                  </a:rPr>
                  <a:t>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𝑆h𝑖𝑓𝑡</m:t>
                            </m:r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den>
                            </m:f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))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2B2853A7-18F7-4ED0-A163-BA3E008E3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19" y="1486321"/>
                <a:ext cx="11849151" cy="5251613"/>
              </a:xfrm>
              <a:prstGeom prst="rect">
                <a:avLst/>
              </a:prstGeom>
              <a:blipFill>
                <a:blip r:embed="rId5"/>
                <a:stretch>
                  <a:fillRect l="-1029" t="-2091"/>
                </a:stretch>
              </a:blipFill>
              <a:ln>
                <a:noFill/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4581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=""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=""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6" y="1730836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3" y="2046835"/>
            <a:ext cx="9144003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=""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="" xmlns:a16="http://schemas.microsoft.com/office/drawing/2014/main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9019" y="837683"/>
                <a:ext cx="11951976" cy="2774242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b="1" u="sng">
                    <a:solidFill>
                      <a:srgbClr val="0000CC"/>
                    </a:solidFill>
                  </a:rPr>
                  <a:t>Câu </a:t>
                </a:r>
                <a:r>
                  <a:rPr lang="en-US" b="1" u="sng">
                    <a:solidFill>
                      <a:srgbClr val="0000CC"/>
                    </a:solidFill>
                  </a:rPr>
                  <a:t>1:</a:t>
                </a:r>
                <a:r>
                  <a:rPr lang="en-US" b="1">
                    <a:solidFill>
                      <a:srgbClr val="0000CC"/>
                    </a:solidFill>
                  </a:rPr>
                  <a:t> </a:t>
                </a:r>
                <a:r>
                  <a:rPr lang="en-US"/>
                  <a:t>Đạo hàm của hàm số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vi-VN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/>
                  <a:t> là</a:t>
                </a:r>
                <a:endParaRPr lang="vi-VN"/>
              </a:p>
              <a:p>
                <a:r>
                  <a:rPr lang="en-US"/>
                  <a:t>	</a:t>
                </a:r>
                <a:r>
                  <a:rPr lang="it-IT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 Ⓐ</a:t>
                </a:r>
                <a:r>
                  <a:rPr lang="en-US" b="1"/>
                  <a:t>.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vi-V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vi-VN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/>
                  <a:t>		</a:t>
                </a:r>
                <a:r>
                  <a:rPr lang="it-IT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 Ⓑ</a:t>
                </a:r>
                <a:r>
                  <a:rPr lang="en-US" b="1"/>
                  <a:t>.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vi-VN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vi-V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vi-VN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/>
                  <a:t>	</a:t>
                </a:r>
              </a:p>
              <a:p>
                <a:r>
                  <a:rPr lang="en-US" b="1"/>
                  <a:t>	</a:t>
                </a:r>
                <a:r>
                  <a:rPr lang="it-IT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 Ⓒ</a:t>
                </a:r>
                <a:r>
                  <a:rPr lang="en-US" b="1"/>
                  <a:t>.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ad>
                      <m:radPr>
                        <m:ctrlPr>
                          <a:rPr lang="vi-VN" i="1">
                            <a:latin typeface="Cambria Math"/>
                          </a:rPr>
                        </m:ctrlPr>
                      </m:radPr>
                      <m:deg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vi-VN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vi-VN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p>
                            </m:sSup>
                          </m:den>
                        </m:f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/>
                  <a:t>	</a:t>
                </a:r>
                <a:r>
                  <a:rPr lang="it-IT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 	 Ⓓ</a:t>
                </a:r>
                <a:r>
                  <a:rPr lang="en-US" b="1"/>
                  <a:t>.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ad>
                      <m:radPr>
                        <m:ctrlPr>
                          <a:rPr lang="vi-VN" i="1">
                            <a:latin typeface="Cambria Math"/>
                          </a:rPr>
                        </m:ctrlPr>
                      </m:radPr>
                      <m:deg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vi-VN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vi-VN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p>
                            </m:sSup>
                          </m:den>
                        </m:f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/>
              </a:p>
              <a:p>
                <a:r>
                  <a:rPr lang="en-US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19" y="837683"/>
                <a:ext cx="11951976" cy="2774242"/>
              </a:xfrm>
              <a:prstGeom prst="rect">
                <a:avLst/>
              </a:prstGeom>
              <a:blipFill>
                <a:blip r:embed="rId5"/>
                <a:stretch>
                  <a:fillRect l="-1223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="" xmlns:a16="http://schemas.microsoft.com/office/drawing/2014/main" id="{BFC44F5D-5A03-429E-A3E3-CCED1EEF7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248" y="3674813"/>
                <a:ext cx="6230867" cy="2650316"/>
              </a:xfrm>
              <a:prstGeom prst="rect">
                <a:avLst/>
              </a:prstGeom>
              <a:solidFill>
                <a:srgbClr val="CCEC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rgbClr val="0000CC"/>
                    </a:solidFill>
                    <a:sym typeface="Wingdings 2" panose="05020102010507070707" pitchFamily="18" charset="2"/>
                  </a:rPr>
                  <a:t></a:t>
                </a:r>
                <a:r>
                  <a:rPr lang="en-US" b="1">
                    <a:solidFill>
                      <a:srgbClr val="0000CC"/>
                    </a:solidFill>
                  </a:rPr>
                  <a:t>Lời giải</a:t>
                </a:r>
                <a:r>
                  <a:rPr lang="en-US"/>
                  <a:t>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/>
                  <a:t>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vi-VN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vi-V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vi-VN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i="1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vi-VN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vi-V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vi-VN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vi-VN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ad>
                      <m:radPr>
                        <m:ctrlPr>
                          <a:rPr lang="vi-VN" i="1">
                            <a:latin typeface="Cambria Math"/>
                          </a:rPr>
                        </m:ctrlPr>
                      </m:radPr>
                      <m:deg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vi-VN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vi-VN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p>
                            </m:sSup>
                          </m:den>
                        </m:f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/>
                  <a:t>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1"/>
                  <a:t>Chọn D</a:t>
                </a:r>
                <a:endParaRPr lang="vi-VN"/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BFC44F5D-5A03-429E-A3E3-CCED1EEF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48" y="3674813"/>
                <a:ext cx="6230867" cy="2650316"/>
              </a:xfrm>
              <a:prstGeom prst="rect">
                <a:avLst/>
              </a:prstGeom>
              <a:blipFill>
                <a:blip r:embed="rId6"/>
                <a:stretch>
                  <a:fillRect l="-2246" t="-6178" b="-3204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2860BDC6-5F72-4A43-AB08-048A51722BA8}"/>
              </a:ext>
            </a:extLst>
          </p:cNvPr>
          <p:cNvSpPr txBox="1">
            <a:spLocks/>
          </p:cNvSpPr>
          <p:nvPr/>
        </p:nvSpPr>
        <p:spPr>
          <a:xfrm>
            <a:off x="6418244" y="3674812"/>
            <a:ext cx="5653347" cy="2637677"/>
          </a:xfrm>
          <a:prstGeom prst="rect">
            <a:avLst/>
          </a:prstGeom>
          <a:solidFill>
            <a:srgbClr val="CCECFF"/>
          </a:solidFill>
          <a:ln>
            <a:solidFill>
              <a:srgbClr val="0000CC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rgbClr val="0000CC"/>
                </a:solidFill>
                <a:sym typeface="Wingdings 2" panose="05020102010507070707" pitchFamily="18" charset="2"/>
              </a:rPr>
              <a:t>Casio</a:t>
            </a:r>
            <a:endParaRPr lang="en-US" b="1">
              <a:solidFill>
                <a:srgbClr val="0000CC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Dùng MTCT 580 vn plus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Sử dụng chức năng xét hiệu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Chú ý tùy chọn x hợp lý</a:t>
            </a:r>
            <a:endParaRPr lang="en-US" dirty="0"/>
          </a:p>
        </p:txBody>
      </p:sp>
      <p:sp>
        <p:nvSpPr>
          <p:cNvPr id="18" name="Freeform 47">
            <a:extLst>
              <a:ext uri="{FF2B5EF4-FFF2-40B4-BE49-F238E27FC236}">
                <a16:creationId xmlns="" xmlns:a16="http://schemas.microsoft.com/office/drawing/2014/main" id="{8951E8D4-1AEA-4BBD-AC65-CFFF3BAA9858}"/>
              </a:ext>
            </a:extLst>
          </p:cNvPr>
          <p:cNvSpPr/>
          <p:nvPr/>
        </p:nvSpPr>
        <p:spPr>
          <a:xfrm>
            <a:off x="5966684" y="2523000"/>
            <a:ext cx="451560" cy="63526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701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=""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=""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6" y="1730836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3" y="2046835"/>
            <a:ext cx="9144003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=""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="" xmlns:a16="http://schemas.microsoft.com/office/drawing/2014/main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9019" y="837683"/>
                <a:ext cx="11951976" cy="2591317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b="1" u="sng" dirty="0">
                    <a:solidFill>
                      <a:srgbClr val="0000CC"/>
                    </a:solidFill>
                  </a:rPr>
                  <a:t>Câu </a:t>
                </a:r>
                <a:r>
                  <a:rPr lang="en-US" b="1" u="sng" dirty="0">
                    <a:solidFill>
                      <a:srgbClr val="0000CC"/>
                    </a:solidFill>
                  </a:rPr>
                  <a:t>2</a:t>
                </a:r>
                <a:r>
                  <a:rPr lang="vi-VN" b="1" u="sng" dirty="0">
                    <a:solidFill>
                      <a:srgbClr val="0000CC"/>
                    </a:solidFill>
                  </a:rPr>
                  <a:t>:</a:t>
                </a:r>
                <a:r>
                  <a:rPr lang="vi-VN" b="1" dirty="0">
                    <a:solidFill>
                      <a:srgbClr val="0000CC"/>
                    </a:solidFill>
                  </a:rPr>
                  <a:t>  </a:t>
                </a:r>
                <a:r>
                  <a:rPr lang="en-US" dirty="0" err="1"/>
                  <a:t>Đạo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endParaRPr lang="en-US" dirty="0"/>
              </a:p>
              <a:p>
                <a:r>
                  <a:rPr lang="it-IT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Ⓐ</a:t>
                </a:r>
                <a:r>
                  <a:rPr lang="en-US"/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.	</a:t>
                </a:r>
                <a:r>
                  <a:rPr lang="en-US"/>
                  <a:t>	</a:t>
                </a:r>
                <a:r>
                  <a:rPr lang="it-IT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 Ⓑ</a:t>
                </a:r>
                <a:r>
                  <a:rPr lang="en-US" b="1"/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	</a:t>
                </a:r>
              </a:p>
              <a:p>
                <a:r>
                  <a:rPr lang="it-IT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Ⓒ</a:t>
                </a:r>
                <a:r>
                  <a:rPr lang="en-US" b="1"/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.		</a:t>
                </a:r>
                <a:r>
                  <a:rPr lang="en-US"/>
                  <a:t>	</a:t>
                </a:r>
                <a:r>
                  <a:rPr lang="it-IT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 Ⓓ</a:t>
                </a:r>
                <a:r>
                  <a:rPr lang="en-US" b="1"/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19" y="837683"/>
                <a:ext cx="11951976" cy="2591317"/>
              </a:xfrm>
              <a:prstGeom prst="rect">
                <a:avLst/>
              </a:prstGeom>
              <a:blipFill>
                <a:blip r:embed="rId5"/>
                <a:stretch>
                  <a:fillRect l="-1223" b="-18458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="" xmlns:a16="http://schemas.microsoft.com/office/drawing/2014/main" id="{BFC44F5D-5A03-429E-A3E3-CCED1EEF7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3893" y="3504944"/>
                <a:ext cx="6230867" cy="2650316"/>
              </a:xfrm>
              <a:prstGeom prst="rect">
                <a:avLst/>
              </a:prstGeom>
              <a:solidFill>
                <a:srgbClr val="CCEC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rgbClr val="0000CC"/>
                    </a:solidFill>
                    <a:sym typeface="Wingdings 2" panose="05020102010507070707" pitchFamily="18" charset="2"/>
                  </a:rPr>
                  <a:t></a:t>
                </a:r>
                <a:r>
                  <a:rPr lang="en-US" b="1">
                    <a:solidFill>
                      <a:srgbClr val="0000CC"/>
                    </a:solidFill>
                  </a:rPr>
                  <a:t>Lời giải</a:t>
                </a:r>
                <a:r>
                  <a:rPr lang="en-US"/>
                  <a:t>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i="1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BFC44F5D-5A03-429E-A3E3-CCED1EEF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93" y="3504944"/>
                <a:ext cx="6230867" cy="2650316"/>
              </a:xfrm>
              <a:prstGeom prst="rect">
                <a:avLst/>
              </a:prstGeom>
              <a:blipFill>
                <a:blip r:embed="rId6"/>
                <a:stretch>
                  <a:fillRect l="-2344" t="-4805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2860BDC6-5F72-4A43-AB08-048A51722BA8}"/>
              </a:ext>
            </a:extLst>
          </p:cNvPr>
          <p:cNvSpPr txBox="1">
            <a:spLocks/>
          </p:cNvSpPr>
          <p:nvPr/>
        </p:nvSpPr>
        <p:spPr>
          <a:xfrm>
            <a:off x="6432889" y="3504943"/>
            <a:ext cx="5653347" cy="2637677"/>
          </a:xfrm>
          <a:prstGeom prst="rect">
            <a:avLst/>
          </a:prstGeom>
          <a:solidFill>
            <a:srgbClr val="CCECFF"/>
          </a:solidFill>
          <a:ln>
            <a:solidFill>
              <a:srgbClr val="0000CC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rgbClr val="0000CC"/>
                </a:solidFill>
                <a:sym typeface="Wingdings 2" panose="05020102010507070707" pitchFamily="18" charset="2"/>
              </a:rPr>
              <a:t>Casio</a:t>
            </a:r>
            <a:endParaRPr lang="en-US" b="1">
              <a:solidFill>
                <a:srgbClr val="0000CC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Dùng MTCT 580 vn plus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Sử dụng chức năng xét hiệu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Chú ý tùy chọn x hợp lý</a:t>
            </a:r>
            <a:endParaRPr lang="en-US" dirty="0"/>
          </a:p>
        </p:txBody>
      </p:sp>
      <p:sp>
        <p:nvSpPr>
          <p:cNvPr id="18" name="Freeform 47">
            <a:extLst>
              <a:ext uri="{FF2B5EF4-FFF2-40B4-BE49-F238E27FC236}">
                <a16:creationId xmlns="" xmlns:a16="http://schemas.microsoft.com/office/drawing/2014/main" id="{8951E8D4-1AEA-4BBD-AC65-CFFF3BAA9858}"/>
              </a:ext>
            </a:extLst>
          </p:cNvPr>
          <p:cNvSpPr/>
          <p:nvPr/>
        </p:nvSpPr>
        <p:spPr>
          <a:xfrm>
            <a:off x="4971794" y="2413472"/>
            <a:ext cx="451560" cy="63526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46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=""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=""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6" y="1730836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3" y="2046835"/>
            <a:ext cx="9144003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=""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="" xmlns:a16="http://schemas.microsoft.com/office/drawing/2014/main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9019" y="1003122"/>
                <a:ext cx="11951976" cy="2637677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sz="3600" b="1" u="sng">
                    <a:solidFill>
                      <a:srgbClr val="0000CC"/>
                    </a:solidFill>
                  </a:rPr>
                  <a:t>Câu </a:t>
                </a:r>
                <a:r>
                  <a:rPr lang="en-US" sz="3600" b="1" u="sng">
                    <a:solidFill>
                      <a:srgbClr val="0000CC"/>
                    </a:solidFill>
                  </a:rPr>
                  <a:t>3</a:t>
                </a:r>
                <a:r>
                  <a:rPr lang="vi-VN" sz="3600" b="1" u="sng">
                    <a:solidFill>
                      <a:srgbClr val="0000CC"/>
                    </a:solidFill>
                  </a:rPr>
                  <a:t>:</a:t>
                </a:r>
                <a:r>
                  <a:rPr lang="vi-VN" sz="3600" b="1">
                    <a:solidFill>
                      <a:srgbClr val="0000CC"/>
                    </a:solidFill>
                  </a:rPr>
                  <a:t>  </a:t>
                </a:r>
                <a:r>
                  <a:rPr lang="vi-VN" sz="3600" dirty="0" err="1"/>
                  <a:t>Tính</a:t>
                </a:r>
                <a:r>
                  <a:rPr lang="vi-VN" sz="3600" dirty="0"/>
                  <a:t> </a:t>
                </a:r>
                <a:r>
                  <a:rPr lang="vi-VN" sz="3600" dirty="0" err="1"/>
                  <a:t>đạo</a:t>
                </a:r>
                <a:r>
                  <a:rPr lang="vi-VN" sz="3600" dirty="0"/>
                  <a:t> </a:t>
                </a:r>
                <a:r>
                  <a:rPr lang="vi-VN" sz="3600" dirty="0" err="1"/>
                  <a:t>hàm</a:t>
                </a:r>
                <a:r>
                  <a:rPr lang="vi-VN" sz="3600" dirty="0"/>
                  <a:t> </a:t>
                </a:r>
                <a:r>
                  <a:rPr lang="vi-VN" sz="3600" dirty="0" err="1"/>
                  <a:t>của</a:t>
                </a:r>
                <a:r>
                  <a:rPr lang="vi-VN" sz="3600" dirty="0"/>
                  <a:t> </a:t>
                </a:r>
                <a:r>
                  <a:rPr lang="vi-VN" sz="3600" dirty="0" err="1"/>
                  <a:t>hàm</a:t>
                </a:r>
                <a:r>
                  <a:rPr lang="vi-VN" sz="3600" dirty="0"/>
                  <a:t> </a:t>
                </a:r>
                <a:r>
                  <a:rPr lang="vi-VN" sz="3600" dirty="0" err="1"/>
                  <a:t>số</a:t>
                </a:r>
                <a:r>
                  <a:rPr lang="vi-VN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en-US" sz="3600" dirty="0"/>
              </a:p>
              <a:p>
                <a:r>
                  <a:rPr lang="it-IT" sz="3600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Ⓐ</a:t>
                </a:r>
                <a:r>
                  <a:rPr lang="en-US" sz="3600"/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3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rad>
                      </m:den>
                    </m:f>
                  </m:oMath>
                </a14:m>
                <a:r>
                  <a:rPr lang="vi-VN" sz="3600" dirty="0"/>
                  <a:t>.</a:t>
                </a:r>
                <a:r>
                  <a:rPr lang="vi-VN" sz="3600"/>
                  <a:t>		</a:t>
                </a:r>
                <a:r>
                  <a:rPr lang="it-IT" sz="3600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 </a:t>
                </a:r>
                <a:r>
                  <a:rPr lang="vi-VN" sz="3600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	 </a:t>
                </a:r>
                <a:r>
                  <a:rPr lang="it-IT" sz="3600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Ⓑ</a:t>
                </a:r>
                <a:r>
                  <a:rPr lang="vi-VN" sz="3600" b="1"/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3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6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36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vi-VN" sz="3600" dirty="0"/>
                  <a:t>.</a:t>
                </a:r>
              </a:p>
              <a:p>
                <a:r>
                  <a:rPr lang="it-IT" sz="3600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Ⓒ</a:t>
                </a:r>
                <a:r>
                  <a:rPr lang="vi-VN" sz="3600" b="1"/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ad>
                          <m:rad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3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6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36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vi-VN" sz="3600" dirty="0"/>
                  <a:t>.</a:t>
                </a:r>
                <a:r>
                  <a:rPr lang="vi-VN" sz="3600"/>
                  <a:t>		</a:t>
                </a:r>
                <a:r>
                  <a:rPr lang="it-IT" sz="3600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 Ⓓ</a:t>
                </a:r>
                <a:r>
                  <a:rPr lang="vi-VN" sz="3600" b="1"/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3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6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36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vi-VN" sz="3600" dirty="0"/>
                  <a:t>.</a:t>
                </a:r>
                <a:endParaRPr lang="en-US" sz="3600" dirty="0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19" y="1003122"/>
                <a:ext cx="11951976" cy="2637677"/>
              </a:xfrm>
              <a:prstGeom prst="rect">
                <a:avLst/>
              </a:prstGeom>
              <a:blipFill>
                <a:blip r:embed="rId5"/>
                <a:stretch>
                  <a:fillRect l="-1477" t="-1613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="" xmlns:a16="http://schemas.microsoft.com/office/drawing/2014/main" id="{BFC44F5D-5A03-429E-A3E3-CCED1EEF7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3893" y="3685739"/>
                <a:ext cx="6230867" cy="2637677"/>
              </a:xfrm>
              <a:prstGeom prst="rect">
                <a:avLst/>
              </a:prstGeom>
              <a:solidFill>
                <a:srgbClr val="CCEC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rgbClr val="0000CC"/>
                    </a:solidFill>
                    <a:sym typeface="Wingdings 2" panose="05020102010507070707" pitchFamily="18" charset="2"/>
                  </a:rPr>
                  <a:t></a:t>
                </a:r>
                <a:r>
                  <a:rPr lang="en-US" b="1">
                    <a:solidFill>
                      <a:srgbClr val="0000CC"/>
                    </a:solidFill>
                  </a:rPr>
                  <a:t>Lời giải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− 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vi-VN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BFC44F5D-5A03-429E-A3E3-CCED1EEF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93" y="3685739"/>
                <a:ext cx="6230867" cy="2637677"/>
              </a:xfrm>
              <a:prstGeom prst="rect">
                <a:avLst/>
              </a:prstGeom>
              <a:blipFill>
                <a:blip r:embed="rId6"/>
                <a:stretch>
                  <a:fillRect l="-2148" t="-7604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2860BDC6-5F72-4A43-AB08-048A51722BA8}"/>
              </a:ext>
            </a:extLst>
          </p:cNvPr>
          <p:cNvSpPr txBox="1">
            <a:spLocks/>
          </p:cNvSpPr>
          <p:nvPr/>
        </p:nvSpPr>
        <p:spPr>
          <a:xfrm>
            <a:off x="6432889" y="3685738"/>
            <a:ext cx="5653347" cy="2637677"/>
          </a:xfrm>
          <a:prstGeom prst="rect">
            <a:avLst/>
          </a:prstGeom>
          <a:solidFill>
            <a:srgbClr val="CCECFF"/>
          </a:solidFill>
          <a:ln>
            <a:solidFill>
              <a:srgbClr val="0000CC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rgbClr val="0000CC"/>
                </a:solidFill>
                <a:sym typeface="Wingdings 2" panose="05020102010507070707" pitchFamily="18" charset="2"/>
              </a:rPr>
              <a:t>T</a:t>
            </a:r>
            <a:r>
              <a:rPr lang="en-US" b="1">
                <a:solidFill>
                  <a:srgbClr val="0000CC"/>
                </a:solidFill>
              </a:rPr>
              <a:t>rắc nghiệm</a:t>
            </a:r>
            <a:endParaRPr lang="vi-VN">
              <a:solidFill>
                <a:srgbClr val="0000CC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/>
              <a:t>Dùng máy tính Casio,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/>
              <a:t>Chọn x=5, xét hiệu bằng 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/>
              <a:t> Bấm ra kết quả là đáp án B</a:t>
            </a:r>
            <a:endParaRPr lang="vi-VN" dirty="0"/>
          </a:p>
        </p:txBody>
      </p:sp>
      <p:sp>
        <p:nvSpPr>
          <p:cNvPr id="18" name="Freeform 47">
            <a:extLst>
              <a:ext uri="{FF2B5EF4-FFF2-40B4-BE49-F238E27FC236}">
                <a16:creationId xmlns="" xmlns:a16="http://schemas.microsoft.com/office/drawing/2014/main" id="{51030C59-DA73-45B7-AA1C-85AD2BE266EB}"/>
              </a:ext>
            </a:extLst>
          </p:cNvPr>
          <p:cNvSpPr/>
          <p:nvPr/>
        </p:nvSpPr>
        <p:spPr>
          <a:xfrm>
            <a:off x="5933200" y="1683992"/>
            <a:ext cx="451560" cy="63526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508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59230" y="128041"/>
            <a:ext cx="738457" cy="685801"/>
            <a:chOff x="2043534" y="1706989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=""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43534" y="1706989"/>
              <a:ext cx="738457" cy="685800"/>
            </a:xfrm>
            <a:prstGeom prst="diamond">
              <a:avLst/>
            </a:prstGeom>
            <a:solidFill>
              <a:srgbClr val="0000CC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=""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15245" y="1793218"/>
              <a:ext cx="595035" cy="58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⓶</a:t>
              </a:r>
              <a:endParaRPr lang="en-US" altLang="vi-VN" sz="3200" b="1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3" y="2046835"/>
            <a:ext cx="9144003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Hexagon 26">
            <a:extLst>
              <a:ext uri="{FF2B5EF4-FFF2-40B4-BE49-F238E27FC236}">
                <a16:creationId xmlns="" xmlns:a16="http://schemas.microsoft.com/office/drawing/2014/main" id="{D6C17B40-6E5F-4ADB-A3BE-07CDA82600F4}"/>
              </a:ext>
            </a:extLst>
          </p:cNvPr>
          <p:cNvSpPr/>
          <p:nvPr/>
        </p:nvSpPr>
        <p:spPr bwMode="auto">
          <a:xfrm>
            <a:off x="3897685" y="128038"/>
            <a:ext cx="5446567" cy="594351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FFFF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C00000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Phân dạng bài tập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1F9ED2D-C56C-485E-BB13-F68F1FC6F4C6}"/>
              </a:ext>
            </a:extLst>
          </p:cNvPr>
          <p:cNvGrpSpPr/>
          <p:nvPr/>
        </p:nvGrpSpPr>
        <p:grpSpPr>
          <a:xfrm>
            <a:off x="214648" y="843038"/>
            <a:ext cx="11762703" cy="5800691"/>
            <a:chOff x="246736" y="1259148"/>
            <a:chExt cx="11762703" cy="5800691"/>
          </a:xfrm>
        </p:grpSpPr>
        <p:sp>
          <p:nvSpPr>
            <p:cNvPr id="18" name="Content Placeholder 2">
              <a:extLst>
                <a:ext uri="{FF2B5EF4-FFF2-40B4-BE49-F238E27FC236}">
                  <a16:creationId xmlns="" xmlns:a16="http://schemas.microsoft.com/office/drawing/2014/main" id="{5C607D02-F3EA-4874-B48F-93ED609CEE50}"/>
                </a:ext>
              </a:extLst>
            </p:cNvPr>
            <p:cNvSpPr txBox="1">
              <a:spLocks/>
            </p:cNvSpPr>
            <p:nvPr/>
          </p:nvSpPr>
          <p:spPr>
            <a:xfrm>
              <a:off x="246736" y="1509188"/>
              <a:ext cx="11762703" cy="5550651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0000CC"/>
              </a:solidFill>
              <a:prstDash val="sysDash"/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rgbClr val="000066"/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>
                <a:sym typeface="Wingdings 2" panose="05020102010507070707" pitchFamily="18" charset="2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1C5BF100-4FBE-4CB4-B6E7-1F7B5CF0B112}"/>
                </a:ext>
              </a:extLst>
            </p:cNvPr>
            <p:cNvGrpSpPr/>
            <p:nvPr/>
          </p:nvGrpSpPr>
          <p:grpSpPr>
            <a:xfrm>
              <a:off x="246736" y="1259148"/>
              <a:ext cx="10188167" cy="517597"/>
              <a:chOff x="2647129" y="2241821"/>
              <a:chExt cx="10188167" cy="517597"/>
            </a:xfrm>
          </p:grpSpPr>
          <p:sp>
            <p:nvSpPr>
              <p:cNvPr id="14" name="Hexagon 26">
                <a:extLst>
                  <a:ext uri="{FF2B5EF4-FFF2-40B4-BE49-F238E27FC236}">
                    <a16:creationId xmlns="" xmlns:a16="http://schemas.microsoft.com/office/drawing/2014/main" id="{B3E21DF9-1EE7-48EE-81BF-7969A2791AC5}"/>
                  </a:ext>
                </a:extLst>
              </p:cNvPr>
              <p:cNvSpPr/>
              <p:nvPr/>
            </p:nvSpPr>
            <p:spPr bwMode="auto">
              <a:xfrm>
                <a:off x="2647129" y="2241821"/>
                <a:ext cx="3309942" cy="509940"/>
              </a:xfrm>
              <a:prstGeom prst="hexagon">
                <a:avLst>
                  <a:gd name="adj" fmla="val 31838"/>
                  <a:gd name="vf" fmla="val 11547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>
                  <a:defRPr/>
                </a:pPr>
                <a:r>
                  <a:rPr lang="en-US" sz="3733" b="1" kern="0">
                    <a:solidFill>
                      <a:srgbClr val="C00000"/>
                    </a:solidFill>
                    <a:effectLst>
                      <a:outerShdw blurRad="762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Chu Van An" panose="02020603050405020304" pitchFamily="18" charset="0"/>
                    <a:cs typeface="Chu Van An" panose="02020603050405020304" pitchFamily="18" charset="0"/>
                    <a:sym typeface="Wingdings 2" panose="05020102010507070707" pitchFamily="18" charset="2"/>
                  </a:rPr>
                  <a:t></a:t>
                </a:r>
                <a:r>
                  <a:rPr lang="en-US" sz="3733" b="1" kern="0">
                    <a:solidFill>
                      <a:srgbClr val="0000CC"/>
                    </a:solidFill>
                    <a:effectLst>
                      <a:outerShdw blurRad="762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Chu Van An" panose="02020603050405020304" pitchFamily="18" charset="0"/>
                    <a:cs typeface="Chu Van An" panose="02020603050405020304" pitchFamily="18" charset="0"/>
                    <a:sym typeface="Wingdings 2" panose="05020102010507070707" pitchFamily="18" charset="2"/>
                  </a:rPr>
                  <a:t>.</a:t>
                </a:r>
                <a:r>
                  <a:rPr lang="en-US" sz="3733" b="1" kern="0">
                    <a:solidFill>
                      <a:srgbClr val="002060"/>
                    </a:solidFill>
                    <a:effectLst>
                      <a:outerShdw blurRad="762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Chu Van An" panose="02020603050405020304" pitchFamily="18" charset="0"/>
                    <a:cs typeface="Chu Van An" panose="02020603050405020304" pitchFamily="18" charset="0"/>
                  </a:rPr>
                  <a:t>Dạng 3:</a:t>
                </a:r>
                <a:endParaRPr lang="en-US" sz="3733" b="1" kern="0" dirty="0">
                  <a:solidFill>
                    <a:srgbClr val="002060"/>
                  </a:solidFill>
                  <a:effectLst>
                    <a:outerShdw blurRad="762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5" name="Chevron 29">
                <a:extLst>
                  <a:ext uri="{FF2B5EF4-FFF2-40B4-BE49-F238E27FC236}">
                    <a16:creationId xmlns="" xmlns:a16="http://schemas.microsoft.com/office/drawing/2014/main" id="{99BFC4DC-7A33-4BEA-AAE9-33513B37C698}"/>
                  </a:ext>
                </a:extLst>
              </p:cNvPr>
              <p:cNvSpPr/>
              <p:nvPr/>
            </p:nvSpPr>
            <p:spPr bwMode="auto">
              <a:xfrm>
                <a:off x="5836342" y="2249479"/>
                <a:ext cx="6998954" cy="509939"/>
              </a:xfrm>
              <a:prstGeom prst="chevron">
                <a:avLst>
                  <a:gd name="adj" fmla="val 34040"/>
                </a:avLst>
              </a:prstGeom>
              <a:solidFill>
                <a:srgbClr val="0000CC"/>
              </a:solidFill>
              <a:ln>
                <a:solidFill>
                  <a:srgbClr val="00B0F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3733" b="1">
                    <a:solidFill>
                      <a:schemeClr val="bg1"/>
                    </a:solidFill>
                    <a:latin typeface="Chu Van An" panose="02020603050405020304" pitchFamily="18" charset="0"/>
                    <a:cs typeface="Chu Van An" panose="02020603050405020304" pitchFamily="18" charset="0"/>
                  </a:rPr>
                  <a:t>Tính chất, đồ thị </a:t>
                </a:r>
                <a:endParaRPr lang="en-US" sz="3733" b="1" kern="0" dirty="0">
                  <a:solidFill>
                    <a:schemeClr val="bg1"/>
                  </a:solidFill>
                  <a:effectLst>
                    <a:outerShdw blurRad="762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="" xmlns:a16="http://schemas.microsoft.com/office/drawing/2014/main" id="{2B2853A7-18F7-4ED0-A163-BA3E008E32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0649" y="1473952"/>
                <a:ext cx="8203332" cy="4994714"/>
              </a:xfrm>
              <a:prstGeom prst="rect">
                <a:avLst/>
              </a:prstGeom>
              <a:noFill/>
              <a:ln>
                <a:noFill/>
                <a:prstDash val="sysDash"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</a:pPr>
                <a:r>
                  <a:rPr lang="en-US" sz="2800" b="1" i="1">
                    <a:solidFill>
                      <a:srgbClr val="0000CC"/>
                    </a:solidFill>
                    <a:sym typeface="Wingdings" panose="05000000000000000000" pitchFamily="2" charset="2"/>
                  </a:rPr>
                  <a:t></a:t>
                </a:r>
                <a:r>
                  <a:rPr lang="en-US" sz="2800" b="1" i="1">
                    <a:solidFill>
                      <a:srgbClr val="0000CC"/>
                    </a:solidFill>
                  </a:rPr>
                  <a:t>Những </a:t>
                </a:r>
                <a:r>
                  <a:rPr lang="en-US" sz="2800" b="1" i="1" dirty="0" err="1">
                    <a:solidFill>
                      <a:srgbClr val="0000CC"/>
                    </a:solidFill>
                  </a:rPr>
                  <a:t>đặc</a:t>
                </a:r>
                <a:r>
                  <a:rPr lang="en-US" sz="2800" b="1" i="1" dirty="0">
                    <a:solidFill>
                      <a:srgbClr val="0000CC"/>
                    </a:solidFill>
                  </a:rPr>
                  <a:t> </a:t>
                </a:r>
                <a:r>
                  <a:rPr lang="en-US" sz="2800" b="1" i="1" dirty="0" err="1">
                    <a:solidFill>
                      <a:srgbClr val="0000CC"/>
                    </a:solidFill>
                  </a:rPr>
                  <a:t>điểm</a:t>
                </a:r>
                <a:r>
                  <a:rPr lang="en-US" sz="2800" b="1" i="1" dirty="0">
                    <a:solidFill>
                      <a:srgbClr val="0000CC"/>
                    </a:solidFill>
                  </a:rPr>
                  <a:t> </a:t>
                </a:r>
                <a:r>
                  <a:rPr lang="en-US" sz="2800" b="1" i="1" dirty="0" err="1">
                    <a:solidFill>
                      <a:srgbClr val="0000CC"/>
                    </a:solidFill>
                  </a:rPr>
                  <a:t>của</a:t>
                </a:r>
                <a:r>
                  <a:rPr lang="en-US" sz="2800" b="1" i="1" dirty="0">
                    <a:solidFill>
                      <a:srgbClr val="0000CC"/>
                    </a:solidFill>
                  </a:rPr>
                  <a:t> </a:t>
                </a:r>
                <a:r>
                  <a:rPr lang="en-US" sz="2800" b="1" i="1" dirty="0" err="1">
                    <a:solidFill>
                      <a:srgbClr val="0000CC"/>
                    </a:solidFill>
                  </a:rPr>
                  <a:t>đồ</a:t>
                </a:r>
                <a:r>
                  <a:rPr lang="en-US" sz="2800" b="1" i="1" dirty="0">
                    <a:solidFill>
                      <a:srgbClr val="0000CC"/>
                    </a:solidFill>
                  </a:rPr>
                  <a:t> </a:t>
                </a:r>
                <a:r>
                  <a:rPr lang="en-US" sz="2800" b="1" i="1" dirty="0" err="1">
                    <a:solidFill>
                      <a:srgbClr val="0000CC"/>
                    </a:solidFill>
                  </a:rPr>
                  <a:t>thị</a:t>
                </a:r>
                <a:r>
                  <a:rPr lang="en-US" sz="2800" b="1" i="1" dirty="0">
                    <a:solidFill>
                      <a:srgbClr val="0000CC"/>
                    </a:solidFill>
                  </a:rPr>
                  <a:t> </a:t>
                </a:r>
                <a:r>
                  <a:rPr lang="en-US" sz="2800" b="1" i="1" dirty="0" err="1">
                    <a:solidFill>
                      <a:srgbClr val="0000CC"/>
                    </a:solidFill>
                  </a:rPr>
                  <a:t>hàm</a:t>
                </a:r>
                <a:r>
                  <a:rPr lang="en-US" sz="2800" b="1" i="1" dirty="0">
                    <a:solidFill>
                      <a:srgbClr val="0000CC"/>
                    </a:solidFill>
                  </a:rPr>
                  <a:t> </a:t>
                </a:r>
                <a:r>
                  <a:rPr lang="en-US" sz="2800" b="1" i="1" dirty="0" err="1">
                    <a:solidFill>
                      <a:srgbClr val="0000CC"/>
                    </a:solidFill>
                  </a:rPr>
                  <a:t>số</a:t>
                </a:r>
                <a:r>
                  <a:rPr lang="en-US" sz="2800" b="1" i="1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8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sup>
                    </m:sSup>
                  </m:oMath>
                </a14:m>
                <a:endParaRPr lang="en-US" sz="2800" b="1" dirty="0">
                  <a:solidFill>
                    <a:srgbClr val="0000CC"/>
                  </a:solidFill>
                </a:endParaRPr>
              </a:p>
              <a:p>
                <a:pPr marL="457200" indent="-457200" algn="just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800">
                    <a:solidFill>
                      <a:srgbClr val="002060"/>
                    </a:solidFill>
                  </a:rPr>
                  <a:t>Đồ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thị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luôn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đi</a:t>
                </a:r>
                <a:r>
                  <a:rPr lang="en-US" sz="2800" dirty="0">
                    <a:solidFill>
                      <a:srgbClr val="002060"/>
                    </a:solidFill>
                  </a:rPr>
                  <a:t> qua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điểm</a:t>
                </a:r>
                <a:r>
                  <a:rPr lang="en-US" sz="2800" dirty="0">
                    <a:solidFill>
                      <a:srgbClr val="002060"/>
                    </a:solidFill>
                  </a:rPr>
                  <a:t> (1; 1).</a:t>
                </a:r>
              </a:p>
              <a:p>
                <a:pPr marL="457200" indent="-457200" algn="just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800">
                    <a:solidFill>
                      <a:srgbClr val="002060"/>
                    </a:solidFill>
                  </a:rPr>
                  <a:t>Khi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hàm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số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luôn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đồng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biến</a:t>
                </a:r>
                <a:r>
                  <a:rPr lang="en-US" sz="2800" dirty="0">
                    <a:solidFill>
                      <a:srgbClr val="002060"/>
                    </a:solidFill>
                  </a:rPr>
                  <a:t>, </a:t>
                </a:r>
              </a:p>
              <a:p>
                <a:pPr marL="457200" indent="-457200" algn="just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800">
                    <a:solidFill>
                      <a:srgbClr val="002060"/>
                    </a:solidFill>
                  </a:rPr>
                  <a:t>Khi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hàm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số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luôn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nghịch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biến</a:t>
                </a:r>
                <a:r>
                  <a:rPr lang="en-US" sz="2800" dirty="0">
                    <a:solidFill>
                      <a:srgbClr val="002060"/>
                    </a:solidFill>
                  </a:rPr>
                  <a:t>.</a:t>
                </a:r>
              </a:p>
              <a:p>
                <a:pPr marL="457200" indent="-457200" algn="just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đ</m:t>
                    </m:r>
                  </m:oMath>
                </a14:m>
                <a:r>
                  <a:rPr lang="en-US" sz="2800">
                    <a:solidFill>
                      <a:srgbClr val="002060"/>
                    </a:solidFill>
                  </a:rPr>
                  <a:t>ồ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thị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hàm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số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không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có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tiệm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cận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err="1">
                    <a:solidFill>
                      <a:srgbClr val="002060"/>
                    </a:solidFill>
                  </a:rPr>
                  <a:t>khi</a:t>
                </a:r>
                <a:r>
                  <a:rPr lang="en-US" sz="2800">
                    <a:solidFill>
                      <a:srgbClr val="002060"/>
                    </a:solidFill>
                  </a:rPr>
                  <a:t> </a:t>
                </a:r>
              </a:p>
              <a:p>
                <a:pPr marL="457200" indent="-457200" algn="just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đồ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thị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hàm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số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có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tiệm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cận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ngang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là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trục</a:t>
                </a:r>
                <a:r>
                  <a:rPr lang="en-US" sz="2800" dirty="0">
                    <a:solidFill>
                      <a:srgbClr val="002060"/>
                    </a:solidFill>
                  </a:rPr>
                  <a:t> Ox</a:t>
                </a:r>
                <a:r>
                  <a:rPr lang="en-US" sz="2800">
                    <a:solidFill>
                      <a:srgbClr val="002060"/>
                    </a:solidFill>
                  </a:rPr>
                  <a:t>, tiệm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cận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đứng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là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trục</a:t>
                </a:r>
                <a:r>
                  <a:rPr lang="en-US" sz="2800" dirty="0">
                    <a:solidFill>
                      <a:srgbClr val="002060"/>
                    </a:solidFill>
                  </a:rPr>
                  <a:t> Oy.</a:t>
                </a:r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2B2853A7-18F7-4ED0-A163-BA3E008E3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49" y="1473952"/>
                <a:ext cx="8203332" cy="4994714"/>
              </a:xfrm>
              <a:prstGeom prst="rect">
                <a:avLst/>
              </a:prstGeom>
              <a:blipFill>
                <a:blip r:embed="rId5"/>
                <a:stretch>
                  <a:fillRect l="-1561" t="-977" r="-1561"/>
                </a:stretch>
              </a:blipFill>
              <a:ln>
                <a:noFill/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" descr="Lý thuyết: Hàm số lũy thừa - Lý thuyết Toán lớp 12 đầy đủ, chi tiết nhất">
            <a:extLst>
              <a:ext uri="{FF2B5EF4-FFF2-40B4-BE49-F238E27FC236}">
                <a16:creationId xmlns="" xmlns:a16="http://schemas.microsoft.com/office/drawing/2014/main" id="{33C1A3BD-3A40-46AC-B1DE-0FAF8FE06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670" y="1510061"/>
            <a:ext cx="3902244" cy="322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1503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=""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=""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6" y="1730836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3" y="2046835"/>
            <a:ext cx="9144003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=""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="" xmlns:a16="http://schemas.microsoft.com/office/drawing/2014/main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9019" y="1003122"/>
                <a:ext cx="11951976" cy="241107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vi-VN" b="1" u="sng" dirty="0">
                    <a:solidFill>
                      <a:srgbClr val="0000CC"/>
                    </a:solidFill>
                  </a:rPr>
                  <a:t>Câu </a:t>
                </a:r>
                <a:r>
                  <a:rPr lang="en-US" b="1" u="sng" dirty="0">
                    <a:solidFill>
                      <a:srgbClr val="0000CC"/>
                    </a:solidFill>
                  </a:rPr>
                  <a:t>1</a:t>
                </a:r>
                <a:r>
                  <a:rPr lang="vi-VN" b="1" u="sng" dirty="0">
                    <a:solidFill>
                      <a:srgbClr val="0000CC"/>
                    </a:solidFill>
                  </a:rPr>
                  <a:t>:</a:t>
                </a:r>
                <a:r>
                  <a:rPr lang="vi-VN" b="1" dirty="0">
                    <a:solidFill>
                      <a:srgbClr val="0000CC"/>
                    </a:solidFill>
                  </a:rPr>
                  <a:t> 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cong</a:t>
                </a:r>
                <a:r>
                  <a:rPr lang="en-US" dirty="0"/>
                  <a:t> ở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vẽ</a:t>
                </a:r>
                <a:r>
                  <a:rPr lang="en-US" dirty="0"/>
                  <a:t> </a:t>
                </a:r>
                <a:r>
                  <a:rPr lang="en-US" dirty="0" err="1"/>
                  <a:t>dưới</a:t>
                </a:r>
                <a:r>
                  <a:rPr lang="en-US" dirty="0"/>
                  <a:t> </a:t>
                </a:r>
                <a:r>
                  <a:rPr lang="en-US" dirty="0" err="1"/>
                  <a:t>đây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nào</a:t>
                </a:r>
                <a:r>
                  <a:rPr lang="en-US" dirty="0"/>
                  <a:t> </a:t>
                </a:r>
                <a:r>
                  <a:rPr lang="en-US" dirty="0" err="1"/>
                  <a:t>dưới</a:t>
                </a:r>
                <a:r>
                  <a:rPr lang="en-US" dirty="0"/>
                  <a:t> </a:t>
                </a:r>
                <a:r>
                  <a:rPr lang="en-US" dirty="0" err="1"/>
                  <a:t>đây</a:t>
                </a:r>
                <a:r>
                  <a:rPr lang="en-US" dirty="0"/>
                  <a:t>?</a:t>
                </a:r>
              </a:p>
              <a:p>
                <a:r>
                  <a:rPr lang="it-IT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	Ⓐ</a:t>
                </a:r>
                <a:r>
                  <a:rPr lang="en-US" b="1"/>
                  <a:t>.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nl-NL" dirty="0"/>
                  <a:t>	</a:t>
                </a:r>
                <a:r>
                  <a:rPr lang="nl-NL"/>
                  <a:t>	</a:t>
                </a:r>
                <a:r>
                  <a:rPr lang="it-IT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 Ⓑ</a:t>
                </a:r>
                <a:r>
                  <a:rPr lang="nl-NL" b="1"/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− 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nl-NL" dirty="0"/>
                  <a:t>	</a:t>
                </a:r>
              </a:p>
              <a:p>
                <a:r>
                  <a:rPr lang="it-IT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	Ⓒ</a:t>
                </a:r>
                <a:r>
                  <a:rPr lang="nl-NL" b="1"/>
                  <a:t>.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nl-NL" dirty="0"/>
                  <a:t>	</a:t>
                </a:r>
                <a:r>
                  <a:rPr lang="nl-NL"/>
                  <a:t>	</a:t>
                </a:r>
                <a:r>
                  <a:rPr lang="it-IT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 Ⓓ</a:t>
                </a:r>
                <a:r>
                  <a:rPr lang="nl-NL" b="1"/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/>
                  <a:t> </a:t>
                </a:r>
                <a:endParaRPr lang="en-US" dirty="0"/>
              </a:p>
              <a:p>
                <a:r>
                  <a:rPr lang="en-US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19" y="1003122"/>
                <a:ext cx="11951976" cy="2411079"/>
              </a:xfrm>
              <a:prstGeom prst="rect">
                <a:avLst/>
              </a:prstGeom>
              <a:blipFill>
                <a:blip r:embed="rId5"/>
                <a:stretch>
                  <a:fillRect l="-1223" t="-5290" b="-2267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="" xmlns:a16="http://schemas.microsoft.com/office/drawing/2014/main" id="{BFC44F5D-5A03-429E-A3E3-CCED1EEF7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5073" y="3453266"/>
                <a:ext cx="8708714" cy="3244972"/>
              </a:xfrm>
              <a:prstGeom prst="rect">
                <a:avLst/>
              </a:prstGeom>
              <a:solidFill>
                <a:srgbClr val="CCEC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rgbClr val="0000CC"/>
                    </a:solidFill>
                    <a:sym typeface="Wingdings 2" panose="05020102010507070707" pitchFamily="18" charset="2"/>
                  </a:rPr>
                  <a:t></a:t>
                </a:r>
                <a:r>
                  <a:rPr lang="en-US" b="1">
                    <a:solidFill>
                      <a:srgbClr val="0000CC"/>
                    </a:solidFill>
                  </a:rPr>
                  <a:t>Lời giải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/>
                  <a:t>Dựa </a:t>
                </a:r>
                <a:r>
                  <a:rPr lang="en-US" dirty="0" err="1"/>
                  <a:t>vào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ta </a:t>
                </a:r>
                <a:r>
                  <a:rPr lang="en-US" dirty="0" err="1"/>
                  <a:t>thấy</a:t>
                </a:r>
                <a:r>
                  <a:rPr lang="en-US" dirty="0"/>
                  <a:t> TXĐ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0;+∞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A, C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TXĐ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nó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TXĐ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nó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ta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đáp</a:t>
                </a:r>
                <a:r>
                  <a:rPr lang="en-US" dirty="0"/>
                  <a:t> </a:t>
                </a:r>
                <a:r>
                  <a:rPr lang="en-US" dirty="0" err="1"/>
                  <a:t>án</a:t>
                </a:r>
                <a:r>
                  <a:rPr lang="en-US" dirty="0"/>
                  <a:t>  </a:t>
                </a:r>
                <a:r>
                  <a:rPr lang="en-US" b="1" dirty="0"/>
                  <a:t>D.</a:t>
                </a: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chọn</a:t>
                </a:r>
                <a:r>
                  <a:rPr lang="en-US" dirty="0"/>
                  <a:t> </a:t>
                </a:r>
                <a:r>
                  <a:rPr lang="en-US" b="1" dirty="0"/>
                  <a:t>B.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BFC44F5D-5A03-429E-A3E3-CCED1EEF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73" y="3453266"/>
                <a:ext cx="8708714" cy="3244972"/>
              </a:xfrm>
              <a:prstGeom prst="rect">
                <a:avLst/>
              </a:prstGeom>
              <a:blipFill>
                <a:blip r:embed="rId6"/>
                <a:stretch>
                  <a:fillRect l="-1677" t="-5421" r="-1188" b="-4486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65">
            <a:extLst>
              <a:ext uri="{FF2B5EF4-FFF2-40B4-BE49-F238E27FC236}">
                <a16:creationId xmlns="" xmlns:a16="http://schemas.microsoft.com/office/drawing/2014/main" id="{7745EB48-BF6B-42F9-AC06-53FB89920C42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096" y="3952307"/>
            <a:ext cx="3021605" cy="224688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Freeform 47">
            <a:extLst>
              <a:ext uri="{FF2B5EF4-FFF2-40B4-BE49-F238E27FC236}">
                <a16:creationId xmlns="" xmlns:a16="http://schemas.microsoft.com/office/drawing/2014/main" id="{F98559AD-88FD-4BBF-93FE-BDE482B383F0}"/>
              </a:ext>
            </a:extLst>
          </p:cNvPr>
          <p:cNvSpPr/>
          <p:nvPr/>
        </p:nvSpPr>
        <p:spPr>
          <a:xfrm>
            <a:off x="5029088" y="2062989"/>
            <a:ext cx="336971" cy="548569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955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=""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=""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6" y="1730836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3" y="2046835"/>
            <a:ext cx="9144003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=""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="" xmlns:a16="http://schemas.microsoft.com/office/drawing/2014/main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9019" y="824844"/>
                <a:ext cx="8543719" cy="2969718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sz="2800" b="1" u="sng">
                    <a:solidFill>
                      <a:srgbClr val="0000CC"/>
                    </a:solidFill>
                  </a:rPr>
                  <a:t>Câu </a:t>
                </a:r>
                <a:r>
                  <a:rPr lang="en-US" sz="2800" b="1" u="sng">
                    <a:solidFill>
                      <a:srgbClr val="0000CC"/>
                    </a:solidFill>
                  </a:rPr>
                  <a:t>2</a:t>
                </a:r>
                <a:r>
                  <a:rPr lang="vi-VN" sz="2800" b="1" u="sng">
                    <a:solidFill>
                      <a:srgbClr val="0000CC"/>
                    </a:solidFill>
                  </a:rPr>
                  <a:t>:</a:t>
                </a:r>
                <a:r>
                  <a:rPr lang="vi-VN" sz="2800" b="1">
                    <a:solidFill>
                      <a:srgbClr val="0000CC"/>
                    </a:solidFill>
                  </a:rPr>
                  <a:t>  </a:t>
                </a:r>
                <a:r>
                  <a:rPr lang="en-US" sz="2800" dirty="0" err="1"/>
                  <a:t>Hình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vẽ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sau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(</a:t>
                </a:r>
                <a:r>
                  <a:rPr lang="en-US" sz="2800" dirty="0" err="1"/>
                  <a:t>với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thực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trước</a:t>
                </a:r>
                <a:r>
                  <a:rPr lang="en-US" sz="2800"/>
                  <a:t>). </a:t>
                </a:r>
              </a:p>
              <a:p>
                <a:r>
                  <a:rPr lang="en-US" sz="2800"/>
                  <a:t>Mệnh </a:t>
                </a:r>
                <a:r>
                  <a:rPr lang="en-US" sz="2800" dirty="0" err="1"/>
                  <a:t>đề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nào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dưới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đây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đúng</a:t>
                </a:r>
                <a:r>
                  <a:rPr lang="en-US" sz="2800" dirty="0"/>
                  <a:t>?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sz="2800" b="1">
                        <a:solidFill>
                          <a:srgbClr val="0000CC"/>
                        </a:solidFill>
                        <a:latin typeface="Yu Gothic Light" panose="020B0300000000000000" pitchFamily="34" charset="-128"/>
                        <a:ea typeface="Yu Gothic Light" panose="020B0300000000000000" pitchFamily="34" charset="-128"/>
                      </a:rPr>
                      <m:t>Ⓐ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800" dirty="0"/>
                  <a:t>.</a:t>
                </a:r>
                <a:r>
                  <a:rPr lang="en-US" sz="2800"/>
                  <a:t>	</a:t>
                </a:r>
                <a:r>
                  <a:rPr lang="it-IT" sz="2800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 	 Ⓑ</a:t>
                </a:r>
                <a:r>
                  <a:rPr lang="en-US" sz="2800" b="1"/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dirty="0"/>
                  <a:t>.	</a:t>
                </a:r>
              </a:p>
              <a:p>
                <a:r>
                  <a:rPr lang="it-IT" sz="2800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Ⓒ</a:t>
                </a:r>
                <a:r>
                  <a:rPr lang="en-US" sz="2800" b="1"/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800" dirty="0"/>
                  <a:t>.</a:t>
                </a:r>
                <a:r>
                  <a:rPr lang="en-US" sz="2800"/>
                  <a:t>		</a:t>
                </a:r>
                <a:r>
                  <a:rPr lang="it-IT" sz="2800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 Ⓓ</a:t>
                </a:r>
                <a:r>
                  <a:rPr lang="en-US" sz="2800" b="1"/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19" y="824844"/>
                <a:ext cx="8543719" cy="2969718"/>
              </a:xfrm>
              <a:prstGeom prst="rect">
                <a:avLst/>
              </a:prstGeom>
              <a:blipFill>
                <a:blip r:embed="rId5"/>
                <a:stretch>
                  <a:fillRect l="-1353" t="-3272" b="-4294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="" xmlns:a16="http://schemas.microsoft.com/office/drawing/2014/main" id="{BFC44F5D-5A03-429E-A3E3-CCED1EEF7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4925" y="3846464"/>
                <a:ext cx="8537813" cy="2898721"/>
              </a:xfrm>
              <a:prstGeom prst="rect">
                <a:avLst/>
              </a:prstGeom>
              <a:solidFill>
                <a:srgbClr val="CCEC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rgbClr val="0000CC"/>
                    </a:solidFill>
                    <a:sym typeface="Wingdings 2" panose="05020102010507070707" pitchFamily="18" charset="2"/>
                  </a:rPr>
                  <a:t></a:t>
                </a:r>
                <a:r>
                  <a:rPr lang="en-US" b="1">
                    <a:solidFill>
                      <a:srgbClr val="0000CC"/>
                    </a:solidFill>
                  </a:rPr>
                  <a:t>Lời giải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/>
                  <a:t>Kẻ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</m:oMath>
                </a14:m>
                <a:endParaRPr lang="en-US" i="1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>
                  <a:solidFill>
                    <a:srgbClr val="0000CC"/>
                  </a:solidFill>
                </a:endParaRPr>
              </a:p>
              <a:p>
                <a:endParaRPr lang="vi-VN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BFC44F5D-5A03-429E-A3E3-CCED1EEF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25" y="3846464"/>
                <a:ext cx="8537813" cy="2898721"/>
              </a:xfrm>
              <a:prstGeom prst="rect">
                <a:avLst/>
              </a:prstGeom>
              <a:blipFill>
                <a:blip r:embed="rId6"/>
                <a:stretch>
                  <a:fillRect l="-1711" t="-4403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Hình ảnh 2">
            <a:extLst>
              <a:ext uri="{FF2B5EF4-FFF2-40B4-BE49-F238E27FC236}">
                <a16:creationId xmlns="" xmlns:a16="http://schemas.microsoft.com/office/drawing/2014/main" id="{F384B2DB-A6A7-4441-AF6F-5F85F11E88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5991" y="824844"/>
            <a:ext cx="3325513" cy="29697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Picture 103">
            <a:extLst>
              <a:ext uri="{FF2B5EF4-FFF2-40B4-BE49-F238E27FC236}">
                <a16:creationId xmlns="" xmlns:a16="http://schemas.microsoft.com/office/drawing/2014/main" id="{9C25CE34-4B7D-4EC3-8D30-24A107EED7CA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8735991" y="3846464"/>
            <a:ext cx="3301083" cy="28596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2" name="Freeform 47">
            <a:extLst>
              <a:ext uri="{FF2B5EF4-FFF2-40B4-BE49-F238E27FC236}">
                <a16:creationId xmlns="" xmlns:a16="http://schemas.microsoft.com/office/drawing/2014/main" id="{3C01979E-FE3A-45F6-8054-162AD739D656}"/>
              </a:ext>
            </a:extLst>
          </p:cNvPr>
          <p:cNvSpPr/>
          <p:nvPr/>
        </p:nvSpPr>
        <p:spPr>
          <a:xfrm>
            <a:off x="4041623" y="3091934"/>
            <a:ext cx="391446" cy="58336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35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0C84E253-DD8C-4DCB-B10A-1227241E0B4D}"/>
              </a:ext>
            </a:extLst>
          </p:cNvPr>
          <p:cNvGrpSpPr/>
          <p:nvPr/>
        </p:nvGrpSpPr>
        <p:grpSpPr>
          <a:xfrm>
            <a:off x="3159230" y="128037"/>
            <a:ext cx="5972035" cy="5168415"/>
            <a:chOff x="2043534" y="1706989"/>
            <a:chExt cx="5972035" cy="5168415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="" xmlns:a16="http://schemas.microsoft.com/office/drawing/2014/main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="" xmlns:a16="http://schemas.microsoft.com/office/drawing/2014/main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20374" y="1736698"/>
                <a:ext cx="59503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" name="Text Box 44">
              <a:extLst>
                <a:ext uri="{FF2B5EF4-FFF2-40B4-BE49-F238E27FC236}">
                  <a16:creationId xmlns="" xmlns:a16="http://schemas.microsoft.com/office/drawing/2014/main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23623" y="6290629"/>
              <a:ext cx="509194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=""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0831" y="977901"/>
                <a:ext cx="11504488" cy="5434774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rgbClr val="FF0000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➊</a:t>
                </a:r>
                <a:r>
                  <a:rPr lang="en-US" b="1">
                    <a:latin typeface="Yu Gothic" panose="020B0400000000000000" pitchFamily="34" charset="-128"/>
                    <a:ea typeface="Yu Gothic" panose="020B0400000000000000" pitchFamily="34" charset="-128"/>
                  </a:rPr>
                  <a:t>. </a:t>
                </a:r>
                <a:r>
                  <a:rPr lang="en-US" b="1" i="1">
                    <a:solidFill>
                      <a:srgbClr val="0000CC"/>
                    </a:solidFill>
                  </a:rPr>
                  <a:t>Khái niệm</a:t>
                </a:r>
                <a:endParaRPr lang="vi-VN" i="1">
                  <a:solidFill>
                    <a:srgbClr val="0000CC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vi-VN"/>
                  <a:t>Xét hàm số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vi-VN"/>
                  <a:t>, với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vi-VN"/>
                  <a:t> là số thực cho trước.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vi-VN"/>
                  <a:t>Hàm số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vi-VN"/>
                  <a:t>, với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vi-VN"/>
                  <a:t>, được gọi là hàm số lũy thừa.</a:t>
                </a:r>
              </a:p>
              <a:p>
                <a:r>
                  <a:rPr lang="en-US" b="1">
                    <a:solidFill>
                      <a:srgbClr val="FF0000"/>
                    </a:solidFill>
                    <a:sym typeface="Wingdings 2" panose="05020102010507070707" pitchFamily="18" charset="2"/>
                  </a:rPr>
                  <a:t></a:t>
                </a:r>
                <a:r>
                  <a:rPr lang="en-US" b="1" i="1">
                    <a:solidFill>
                      <a:srgbClr val="0000CC"/>
                    </a:solidFill>
                  </a:rPr>
                  <a:t>Chú ý</a:t>
                </a:r>
                <a:endParaRPr lang="vi-VN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vi-VN"/>
                  <a:t>Tập xác định của hàm số lũy thừa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vi-VN"/>
                  <a:t> tùy thuộc vào giá trị của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vi-VN"/>
                  <a:t>. Cụ thể.</a:t>
                </a: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:r>
                  <a:rPr lang="vi-VN"/>
                  <a:t>Với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vi-VN"/>
                  <a:t> nguyên dương, tập xác định là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/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:r>
                  <a:rPr lang="vi-VN"/>
                  <a:t>Với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vi-VN"/>
                  <a:t> nguyên âm hoặc bằng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vi-VN"/>
                  <a:t>, tập xác định là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/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:r>
                  <a:rPr lang="vi-VN"/>
                  <a:t>Với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vi-VN"/>
                  <a:t> không nguyên, tập xác định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0;+∞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31" y="977901"/>
                <a:ext cx="11504488" cy="5434774"/>
              </a:xfrm>
              <a:prstGeom prst="rect">
                <a:avLst/>
              </a:prstGeom>
              <a:blipFill>
                <a:blip r:embed="rId4"/>
                <a:stretch>
                  <a:fillRect l="-1323" t="-257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exagon 26">
            <a:extLst>
              <a:ext uri="{FF2B5EF4-FFF2-40B4-BE49-F238E27FC236}">
                <a16:creationId xmlns="" xmlns:a16="http://schemas.microsoft.com/office/drawing/2014/main" id="{AB04DE66-5D36-41C8-A33A-BA8DFFAE82BD}"/>
              </a:ext>
            </a:extLst>
          </p:cNvPr>
          <p:cNvSpPr/>
          <p:nvPr/>
        </p:nvSpPr>
        <p:spPr bwMode="auto">
          <a:xfrm>
            <a:off x="3891400" y="171782"/>
            <a:ext cx="5446567" cy="598309"/>
          </a:xfrm>
          <a:prstGeom prst="hexagon">
            <a:avLst>
              <a:gd name="adj" fmla="val 31838"/>
              <a:gd name="vf" fmla="val 115470"/>
            </a:avLst>
          </a:prstGeom>
          <a:gradFill>
            <a:gsLst>
              <a:gs pos="100000">
                <a:srgbClr val="FFFF99"/>
              </a:gs>
              <a:gs pos="90000">
                <a:srgbClr val="FFFF99"/>
              </a:gs>
              <a:gs pos="0">
                <a:srgbClr val="FFFFCC">
                  <a:lumMod val="0"/>
                  <a:lumOff val="100000"/>
                </a:srgbClr>
              </a:gs>
              <a:gs pos="77000">
                <a:srgbClr val="0000CC"/>
              </a:gs>
            </a:gsLst>
            <a:lin ang="5400000" scaled="1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</p:spTree>
    <p:extLst>
      <p:ext uri="{BB962C8B-B14F-4D97-AF65-F5344CB8AC3E}">
        <p14:creationId xmlns:p14="http://schemas.microsoft.com/office/powerpoint/2010/main" val="37977851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=""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0832" y="801031"/>
                <a:ext cx="11789496" cy="578169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endParaRPr lang="en-US" b="1">
                  <a:solidFill>
                    <a:srgbClr val="FF0000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b="1">
                    <a:solidFill>
                      <a:srgbClr val="FF0000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➋</a:t>
                </a:r>
                <a:r>
                  <a:rPr lang="en-US" b="1"/>
                  <a:t>. </a:t>
                </a:r>
                <a:r>
                  <a:rPr lang="en-US" b="1" i="1">
                    <a:solidFill>
                      <a:srgbClr val="0000CC"/>
                    </a:solidFill>
                  </a:rPr>
                  <a:t>Khảo sát hàm số lũy thừa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endParaRPr lang="vi-VN" i="1"/>
              </a:p>
              <a:p>
                <a:pPr marL="457200" indent="-4572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/>
                  <a:t>Tập xác định của hàm số lũy thừa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/>
                  <a:t> luôn chứa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0;+∞</m:t>
                        </m:r>
                      </m:e>
                    </m:d>
                  </m:oMath>
                </a14:m>
                <a:r>
                  <a:rPr lang="en-US"/>
                  <a:t> với mọi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/>
                  <a:t> </a:t>
                </a:r>
              </a:p>
              <a:p>
                <a:pPr marL="457200" indent="-4572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/>
                  <a:t>Trong trường hợp tổng quát, ta khảo sát hàm số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/>
                  <a:t>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0;+∞</m:t>
                        </m:r>
                      </m:e>
                    </m:d>
                  </m:oMath>
                </a14:m>
                <a:r>
                  <a:rPr lang="en-US"/>
                  <a:t> này.</a:t>
                </a:r>
              </a:p>
              <a:p>
                <a:pPr marL="457200" indent="-4572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endParaRPr lang="vi-VN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32" y="801031"/>
                <a:ext cx="11789496" cy="5781699"/>
              </a:xfrm>
              <a:prstGeom prst="rect">
                <a:avLst/>
              </a:prstGeom>
              <a:blipFill>
                <a:blip r:embed="rId4"/>
                <a:stretch>
                  <a:fillRect l="-1291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ABBCBD2-FD96-48E7-A0F3-E8CA3889576F}"/>
              </a:ext>
            </a:extLst>
          </p:cNvPr>
          <p:cNvGrpSpPr/>
          <p:nvPr/>
        </p:nvGrpSpPr>
        <p:grpSpPr>
          <a:xfrm>
            <a:off x="3182981" y="21006"/>
            <a:ext cx="6195280" cy="632138"/>
            <a:chOff x="3159230" y="128037"/>
            <a:chExt cx="6195280" cy="701975"/>
          </a:xfrm>
        </p:grpSpPr>
        <p:sp>
          <p:nvSpPr>
            <p:cNvPr id="25" name="Hexagon 26">
              <a:extLst>
                <a:ext uri="{FF2B5EF4-FFF2-40B4-BE49-F238E27FC236}">
                  <a16:creationId xmlns="" xmlns:a16="http://schemas.microsoft.com/office/drawing/2014/main" id="{AB04DE66-5D36-41C8-A33A-BA8DFFAE82BD}"/>
                </a:ext>
              </a:extLst>
            </p:cNvPr>
            <p:cNvSpPr/>
            <p:nvPr/>
          </p:nvSpPr>
          <p:spPr bwMode="auto">
            <a:xfrm>
              <a:off x="3907943" y="144212"/>
              <a:ext cx="5446567" cy="685800"/>
            </a:xfrm>
            <a:prstGeom prst="hexagon">
              <a:avLst>
                <a:gd name="adj" fmla="val 31838"/>
                <a:gd name="vf" fmla="val 115470"/>
              </a:avLst>
            </a:pr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/>
              <a:r>
                <a:rPr lang="en-US" altLang="vi-VN" sz="3200" b="1">
                  <a:solidFill>
                    <a:srgbClr val="FFFF99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Tóm tắt lý thuyết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179B649B-999E-4C3B-A05D-AFBA5F0C792D}"/>
                </a:ext>
              </a:extLst>
            </p:cNvPr>
            <p:cNvGrpSpPr/>
            <p:nvPr/>
          </p:nvGrpSpPr>
          <p:grpSpPr>
            <a:xfrm>
              <a:off x="3159230" y="128037"/>
              <a:ext cx="738457" cy="685800"/>
              <a:chOff x="2043534" y="1706989"/>
              <a:chExt cx="738457" cy="685800"/>
            </a:xfrm>
          </p:grpSpPr>
          <p:sp>
            <p:nvSpPr>
              <p:cNvPr id="28" name="AutoShape 43">
                <a:extLst>
                  <a:ext uri="{FF2B5EF4-FFF2-40B4-BE49-F238E27FC236}">
                    <a16:creationId xmlns="" xmlns:a16="http://schemas.microsoft.com/office/drawing/2014/main" id="{5493B34A-D81A-4CE8-B422-FEDBFC4DB4A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29" name="Text Box 45">
                <a:extLst>
                  <a:ext uri="{FF2B5EF4-FFF2-40B4-BE49-F238E27FC236}">
                    <a16:creationId xmlns="" xmlns:a16="http://schemas.microsoft.com/office/drawing/2014/main" id="{A9521C26-8C45-47AD-BC88-106BD99EFDD5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20374" y="1736698"/>
                <a:ext cx="59503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46379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ontent Placeholder 2">
                <a:extLst>
                  <a:ext uri="{FF2B5EF4-FFF2-40B4-BE49-F238E27FC236}">
                    <a16:creationId xmlns="" xmlns:a16="http://schemas.microsoft.com/office/drawing/2014/main" id="{D7CC0E10-9606-4D16-A888-A08D4882F7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5206" y="711841"/>
                <a:ext cx="6148716" cy="4193432"/>
              </a:xfrm>
              <a:prstGeom prst="rect">
                <a:avLst/>
              </a:prstGeom>
              <a:solidFill>
                <a:srgbClr val="CCEC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r>
                  <a:rPr lang="en-US" b="1" dirty="0" smtClean="0">
                    <a:solidFill>
                      <a:srgbClr val="FF0000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sym typeface="Wingdings" panose="05000000000000000000" pitchFamily="2" charset="2"/>
                  </a:rPr>
                  <a:t>①.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sup>
                    </m:sSup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0;+∞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dirty="0"/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:r>
                  <a:rPr lang="en-US" dirty="0" err="1"/>
                  <a:t>Sự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thiên</a:t>
                </a:r>
                <a:endParaRPr lang="vi-VN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vi-V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vi-VN" i="1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&gt;0.</m:t>
                          </m:r>
                        </m:e>
                      </m:mr>
                    </m:m>
                  </m:oMath>
                </a14:m>
                <a:endParaRPr lang="vi-VN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 err="1"/>
                  <a:t>Giới</a:t>
                </a:r>
                <a:r>
                  <a:rPr lang="en-US" dirty="0"/>
                  <a:t> </a:t>
                </a:r>
                <a:r>
                  <a:rPr lang="en-US" dirty="0" err="1"/>
                  <a:t>hạn</a:t>
                </a:r>
                <a:r>
                  <a:rPr lang="en-US" dirty="0"/>
                  <a:t> </a:t>
                </a:r>
                <a:r>
                  <a:rPr lang="en-US" dirty="0" err="1"/>
                  <a:t>đặc</a:t>
                </a:r>
                <a:r>
                  <a:rPr lang="en-US" dirty="0"/>
                  <a:t> </a:t>
                </a:r>
                <a:r>
                  <a:rPr lang="en-US" dirty="0" err="1"/>
                  <a:t>biệt</a:t>
                </a:r>
                <a:r>
                  <a:rPr lang="en-US" dirty="0"/>
                  <a:t>:</a:t>
                </a:r>
                <a:endParaRPr lang="vi-VN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vi-VN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vi-VN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sSup>
                      <m:sSupPr>
                        <m:ctrlPr>
                          <a:rPr lang="vi-V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vi-VN" i="1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  <m:e>
                          <m:limLow>
                            <m:limLow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→+∞</m:t>
                              </m:r>
                            </m:lim>
                          </m:limLow>
                        </m:e>
                      </m:mr>
                    </m:m>
                    <m:sSup>
                      <m:sSupPr>
                        <m:ctrlPr>
                          <a:rPr lang="vi-V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 err="1"/>
                  <a:t>Tiệm</a:t>
                </a:r>
                <a:r>
                  <a:rPr lang="en-US" dirty="0"/>
                  <a:t> </a:t>
                </a:r>
                <a:r>
                  <a:rPr lang="en-US" dirty="0" err="1"/>
                  <a:t>cận</a:t>
                </a:r>
                <a:r>
                  <a:rPr lang="en-US" dirty="0"/>
                  <a:t>: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.</a:t>
                </a:r>
                <a:endParaRPr lang="vi-VN" dirty="0"/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:r>
                  <a:rPr lang="en-US" dirty="0" err="1"/>
                  <a:t>Bảng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thiên</a:t>
                </a:r>
                <a:r>
                  <a:rPr lang="en-US" dirty="0"/>
                  <a:t>.</a:t>
                </a:r>
                <a:endParaRPr lang="vi-VN" dirty="0"/>
              </a:p>
            </p:txBody>
          </p:sp>
        </mc:Choice>
        <mc:Fallback>
          <p:sp>
            <p:nvSpPr>
              <p:cNvPr id="19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7CC0E10-9606-4D16-A888-A08D4882F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06" y="711841"/>
                <a:ext cx="6148716" cy="4193432"/>
              </a:xfrm>
              <a:prstGeom prst="rect">
                <a:avLst/>
              </a:prstGeom>
              <a:blipFill rotWithShape="1">
                <a:blip r:embed="rId4"/>
                <a:stretch>
                  <a:fillRect l="-1980" t="-3478" b="-1594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="" xmlns:a16="http://schemas.microsoft.com/office/drawing/2014/main" id="{607933EC-B123-4CAC-96BE-E8A729D77D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29547" y="711077"/>
                <a:ext cx="5783627" cy="4193432"/>
              </a:xfrm>
              <a:prstGeom prst="rect">
                <a:avLst/>
              </a:prstGeom>
              <a:solidFill>
                <a:srgbClr val="CCEC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r>
                  <a:rPr lang="en-US" b="1">
                    <a:solidFill>
                      <a:srgbClr val="FF0000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②.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sup>
                    </m:sSup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>
                  <a:solidFill>
                    <a:srgbClr val="FF0000"/>
                  </a:solidFill>
                </a:endParaRP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:r>
                  <a:rPr lang="en-US"/>
                  <a:t>Tập xác định: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0;+∞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/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:r>
                  <a:rPr lang="en-US"/>
                  <a:t>Sự biến thiên</a:t>
                </a:r>
                <a:endParaRPr lang="vi-VN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vi-V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vi-VN" i="1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&gt;0.</m:t>
                          </m:r>
                        </m:e>
                      </m:mr>
                    </m:m>
                  </m:oMath>
                </a14:m>
                <a:endParaRPr lang="vi-VN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/>
                  <a:t>Giới hạn đặc biệt:</a:t>
                </a:r>
                <a:endParaRPr lang="vi-VN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vi-VN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vi-VN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sSup>
                      <m:sSupPr>
                        <m:ctrlPr>
                          <a:rPr lang="vi-V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=+∞</m:t>
                    </m:r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vi-VN" i="1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  <m:e>
                          <m:limLow>
                            <m:limLow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→+∞</m:t>
                              </m:r>
                            </m:lim>
                          </m:limLow>
                        </m:e>
                      </m:mr>
                    </m:m>
                    <m:sSup>
                      <m:sSupPr>
                        <m:ctrlPr>
                          <a:rPr lang="vi-V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endParaRPr lang="vi-VN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/>
                  <a:t>Tiệm cận: </a:t>
                </a:r>
                <a:endParaRPr lang="vi-VN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/>
                  <a:t>Ox là tiệm cận ngang.</a:t>
                </a:r>
                <a:endParaRPr lang="vi-VN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/>
                  <a:t>Oy là tiệm cận đứng.</a:t>
                </a:r>
                <a:endParaRPr lang="vi-VN"/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:r>
                  <a:rPr lang="en-US"/>
                  <a:t>Bảng biến thiên.</a:t>
                </a:r>
                <a:endParaRPr lang="vi-VN"/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607933EC-B123-4CAC-96BE-E8A729D77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9547" y="711077"/>
                <a:ext cx="5783627" cy="4193432"/>
              </a:xfrm>
              <a:prstGeom prst="rect">
                <a:avLst/>
              </a:prstGeom>
              <a:blipFill>
                <a:blip r:embed="rId5"/>
                <a:stretch>
                  <a:fillRect l="-1367" t="-3188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ABBCBD2-FD96-48E7-A0F3-E8CA3889576F}"/>
              </a:ext>
            </a:extLst>
          </p:cNvPr>
          <p:cNvGrpSpPr/>
          <p:nvPr/>
        </p:nvGrpSpPr>
        <p:grpSpPr>
          <a:xfrm>
            <a:off x="3182981" y="21006"/>
            <a:ext cx="6195280" cy="632138"/>
            <a:chOff x="3159230" y="128037"/>
            <a:chExt cx="6195280" cy="701975"/>
          </a:xfrm>
        </p:grpSpPr>
        <p:sp>
          <p:nvSpPr>
            <p:cNvPr id="25" name="Hexagon 26">
              <a:extLst>
                <a:ext uri="{FF2B5EF4-FFF2-40B4-BE49-F238E27FC236}">
                  <a16:creationId xmlns="" xmlns:a16="http://schemas.microsoft.com/office/drawing/2014/main" id="{AB04DE66-5D36-41C8-A33A-BA8DFFAE82BD}"/>
                </a:ext>
              </a:extLst>
            </p:cNvPr>
            <p:cNvSpPr/>
            <p:nvPr/>
          </p:nvSpPr>
          <p:spPr bwMode="auto">
            <a:xfrm>
              <a:off x="3907943" y="144212"/>
              <a:ext cx="5446567" cy="685800"/>
            </a:xfrm>
            <a:prstGeom prst="hexagon">
              <a:avLst>
                <a:gd name="adj" fmla="val 31838"/>
                <a:gd name="vf" fmla="val 115470"/>
              </a:avLst>
            </a:pr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/>
              <a:r>
                <a:rPr lang="en-US" altLang="vi-VN" sz="3200" b="1">
                  <a:solidFill>
                    <a:srgbClr val="FFFF99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Tóm tắt lý thuyết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179B649B-999E-4C3B-A05D-AFBA5F0C792D}"/>
                </a:ext>
              </a:extLst>
            </p:cNvPr>
            <p:cNvGrpSpPr/>
            <p:nvPr/>
          </p:nvGrpSpPr>
          <p:grpSpPr>
            <a:xfrm>
              <a:off x="3159230" y="128037"/>
              <a:ext cx="738457" cy="685800"/>
              <a:chOff x="2043534" y="1706989"/>
              <a:chExt cx="738457" cy="685800"/>
            </a:xfrm>
          </p:grpSpPr>
          <p:sp>
            <p:nvSpPr>
              <p:cNvPr id="28" name="AutoShape 43">
                <a:extLst>
                  <a:ext uri="{FF2B5EF4-FFF2-40B4-BE49-F238E27FC236}">
                    <a16:creationId xmlns="" xmlns:a16="http://schemas.microsoft.com/office/drawing/2014/main" id="{5493B34A-D81A-4CE8-B422-FEDBFC4DB4A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29" name="Text Box 45">
                <a:extLst>
                  <a:ext uri="{FF2B5EF4-FFF2-40B4-BE49-F238E27FC236}">
                    <a16:creationId xmlns="" xmlns:a16="http://schemas.microsoft.com/office/drawing/2014/main" id="{A9521C26-8C45-47AD-BC88-106BD99EFDD5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20374" y="1736698"/>
                <a:ext cx="59503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DF87972-CDDD-4DFC-9844-7E5AFBA1B4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553" y="4916614"/>
            <a:ext cx="3657143" cy="18285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837DBE5-13C8-4543-B5AF-FF4659E818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0877" y="4945184"/>
            <a:ext cx="3790476" cy="177142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094870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="" xmlns:a16="http://schemas.microsoft.com/office/drawing/2014/main" id="{607933EC-B123-4CAC-96BE-E8A729D77D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1158" y="796188"/>
                <a:ext cx="11269684" cy="1125061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b="1">
                    <a:solidFill>
                      <a:srgbClr val="FF0000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➌</a:t>
                </a:r>
                <a:r>
                  <a:rPr lang="vi-VN" b="1">
                    <a:solidFill>
                      <a:srgbClr val="0000CC"/>
                    </a:solidFill>
                    <a:ea typeface="Yu Gothic" panose="020B0400000000000000" pitchFamily="34" charset="-128"/>
                  </a:rPr>
                  <a:t>. </a:t>
                </a:r>
                <a:r>
                  <a:rPr lang="vi-VN" b="1">
                    <a:solidFill>
                      <a:srgbClr val="0000CC"/>
                    </a:solidFill>
                  </a:rPr>
                  <a:t>Đồ thị của hàm số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vi-VN"/>
                  <a:t>Đồ thị của hàm số lũy thừa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vi-VN"/>
                  <a:t> luôn đi qua điểm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/>
              </a:p>
              <a:p>
                <a:pPr lvl="0"/>
                <a:endParaRPr lang="vi-VN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607933EC-B123-4CAC-96BE-E8A729D77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58" y="796188"/>
                <a:ext cx="11269684" cy="1125061"/>
              </a:xfrm>
              <a:prstGeom prst="rect">
                <a:avLst/>
              </a:prstGeom>
              <a:blipFill>
                <a:blip r:embed="rId4"/>
                <a:stretch>
                  <a:fillRect l="-1351" t="-12366" b="-14516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ABBCBD2-FD96-48E7-A0F3-E8CA3889576F}"/>
              </a:ext>
            </a:extLst>
          </p:cNvPr>
          <p:cNvGrpSpPr/>
          <p:nvPr/>
        </p:nvGrpSpPr>
        <p:grpSpPr>
          <a:xfrm>
            <a:off x="3182981" y="21006"/>
            <a:ext cx="6195280" cy="632138"/>
            <a:chOff x="3159230" y="128037"/>
            <a:chExt cx="6195280" cy="701975"/>
          </a:xfrm>
        </p:grpSpPr>
        <p:sp>
          <p:nvSpPr>
            <p:cNvPr id="25" name="Hexagon 26">
              <a:extLst>
                <a:ext uri="{FF2B5EF4-FFF2-40B4-BE49-F238E27FC236}">
                  <a16:creationId xmlns="" xmlns:a16="http://schemas.microsoft.com/office/drawing/2014/main" id="{AB04DE66-5D36-41C8-A33A-BA8DFFAE82BD}"/>
                </a:ext>
              </a:extLst>
            </p:cNvPr>
            <p:cNvSpPr/>
            <p:nvPr/>
          </p:nvSpPr>
          <p:spPr bwMode="auto">
            <a:xfrm>
              <a:off x="3907943" y="144212"/>
              <a:ext cx="5446567" cy="685800"/>
            </a:xfrm>
            <a:prstGeom prst="hexagon">
              <a:avLst>
                <a:gd name="adj" fmla="val 31838"/>
                <a:gd name="vf" fmla="val 115470"/>
              </a:avLst>
            </a:pr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/>
              <a:r>
                <a:rPr lang="en-US" altLang="vi-VN" sz="3200" b="1">
                  <a:solidFill>
                    <a:srgbClr val="FFFF99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Tóm tắt lý thuyết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179B649B-999E-4C3B-A05D-AFBA5F0C792D}"/>
                </a:ext>
              </a:extLst>
            </p:cNvPr>
            <p:cNvGrpSpPr/>
            <p:nvPr/>
          </p:nvGrpSpPr>
          <p:grpSpPr>
            <a:xfrm>
              <a:off x="3159230" y="128037"/>
              <a:ext cx="738457" cy="685800"/>
              <a:chOff x="2043534" y="1706989"/>
              <a:chExt cx="738457" cy="685800"/>
            </a:xfrm>
          </p:grpSpPr>
          <p:sp>
            <p:nvSpPr>
              <p:cNvPr id="28" name="AutoShape 43">
                <a:extLst>
                  <a:ext uri="{FF2B5EF4-FFF2-40B4-BE49-F238E27FC236}">
                    <a16:creationId xmlns="" xmlns:a16="http://schemas.microsoft.com/office/drawing/2014/main" id="{5493B34A-D81A-4CE8-B422-FEDBFC4DB4A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29" name="Text Box 45">
                <a:extLst>
                  <a:ext uri="{FF2B5EF4-FFF2-40B4-BE49-F238E27FC236}">
                    <a16:creationId xmlns="" xmlns:a16="http://schemas.microsoft.com/office/drawing/2014/main" id="{A9521C26-8C45-47AD-BC88-106BD99EFDD5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20374" y="1736698"/>
                <a:ext cx="59503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</p:grpSp>
      <p:pic>
        <p:nvPicPr>
          <p:cNvPr id="1026" name="Picture 2" descr="Lý thuyết: Hàm số lũy thừa - Lý thuyết Toán lớp 12 đầy đủ, chi tiết nhất">
            <a:extLst>
              <a:ext uri="{FF2B5EF4-FFF2-40B4-BE49-F238E27FC236}">
                <a16:creationId xmlns="" xmlns:a16="http://schemas.microsoft.com/office/drawing/2014/main" id="{0AD1B0AA-6340-4972-A905-7A5452C68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820" y="1989968"/>
            <a:ext cx="5599172" cy="462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4430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59230" y="128041"/>
            <a:ext cx="738457" cy="685801"/>
            <a:chOff x="2043534" y="1706989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=""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43534" y="1706989"/>
              <a:ext cx="738457" cy="685800"/>
            </a:xfrm>
            <a:prstGeom prst="diamond">
              <a:avLst/>
            </a:prstGeom>
            <a:solidFill>
              <a:srgbClr val="0000CC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=""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15245" y="1793218"/>
              <a:ext cx="595035" cy="58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⓶</a:t>
              </a:r>
              <a:endParaRPr lang="en-US" altLang="vi-VN" sz="3200" b="1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sp>
        <p:nvSpPr>
          <p:cNvPr id="19" name="Hexagon 26">
            <a:extLst>
              <a:ext uri="{FF2B5EF4-FFF2-40B4-BE49-F238E27FC236}">
                <a16:creationId xmlns="" xmlns:a16="http://schemas.microsoft.com/office/drawing/2014/main" id="{D6C17B40-6E5F-4ADB-A3BE-07CDA82600F4}"/>
              </a:ext>
            </a:extLst>
          </p:cNvPr>
          <p:cNvSpPr/>
          <p:nvPr/>
        </p:nvSpPr>
        <p:spPr bwMode="auto">
          <a:xfrm>
            <a:off x="3897685" y="128038"/>
            <a:ext cx="5446567" cy="594351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FFFF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C00000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Phân dạng bài tập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1F9ED2D-C56C-485E-BB13-F68F1FC6F4C6}"/>
              </a:ext>
            </a:extLst>
          </p:cNvPr>
          <p:cNvGrpSpPr/>
          <p:nvPr/>
        </p:nvGrpSpPr>
        <p:grpSpPr>
          <a:xfrm>
            <a:off x="148025" y="864371"/>
            <a:ext cx="11855796" cy="5865587"/>
            <a:chOff x="189272" y="1254219"/>
            <a:chExt cx="11855796" cy="4563206"/>
          </a:xfrm>
        </p:grpSpPr>
        <p:sp>
          <p:nvSpPr>
            <p:cNvPr id="18" name="Content Placeholder 2">
              <a:extLst>
                <a:ext uri="{FF2B5EF4-FFF2-40B4-BE49-F238E27FC236}">
                  <a16:creationId xmlns="" xmlns:a16="http://schemas.microsoft.com/office/drawing/2014/main" id="{5C607D02-F3EA-4874-B48F-93ED609CEE50}"/>
                </a:ext>
              </a:extLst>
            </p:cNvPr>
            <p:cNvSpPr txBox="1">
              <a:spLocks/>
            </p:cNvSpPr>
            <p:nvPr/>
          </p:nvSpPr>
          <p:spPr>
            <a:xfrm>
              <a:off x="189272" y="1485008"/>
              <a:ext cx="11855796" cy="4332417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0000CC"/>
              </a:solidFill>
              <a:prstDash val="sysDash"/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rgbClr val="000066"/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>
                <a:sym typeface="Wingdings 2" panose="05020102010507070707" pitchFamily="18" charset="2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1C5BF100-4FBE-4CB4-B6E7-1F7B5CF0B112}"/>
                </a:ext>
              </a:extLst>
            </p:cNvPr>
            <p:cNvGrpSpPr/>
            <p:nvPr/>
          </p:nvGrpSpPr>
          <p:grpSpPr>
            <a:xfrm>
              <a:off x="259763" y="1254219"/>
              <a:ext cx="10629785" cy="473084"/>
              <a:chOff x="2660156" y="2236892"/>
              <a:chExt cx="10629785" cy="473084"/>
            </a:xfrm>
          </p:grpSpPr>
          <p:sp>
            <p:nvSpPr>
              <p:cNvPr id="14" name="Hexagon 26">
                <a:extLst>
                  <a:ext uri="{FF2B5EF4-FFF2-40B4-BE49-F238E27FC236}">
                    <a16:creationId xmlns="" xmlns:a16="http://schemas.microsoft.com/office/drawing/2014/main" id="{B3E21DF9-1EE7-48EE-81BF-7969A2791AC5}"/>
                  </a:ext>
                </a:extLst>
              </p:cNvPr>
              <p:cNvSpPr/>
              <p:nvPr/>
            </p:nvSpPr>
            <p:spPr bwMode="auto">
              <a:xfrm>
                <a:off x="2660156" y="2236892"/>
                <a:ext cx="3309942" cy="473084"/>
              </a:xfrm>
              <a:prstGeom prst="hexagon">
                <a:avLst>
                  <a:gd name="adj" fmla="val 31838"/>
                  <a:gd name="vf" fmla="val 11547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>
                  <a:defRPr/>
                </a:pPr>
                <a:r>
                  <a:rPr lang="en-US" sz="3733" b="1" kern="0">
                    <a:solidFill>
                      <a:srgbClr val="C00000"/>
                    </a:solidFill>
                    <a:effectLst>
                      <a:outerShdw blurRad="762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Chu Van An" panose="02020603050405020304" pitchFamily="18" charset="0"/>
                    <a:cs typeface="Chu Van An" panose="02020603050405020304" pitchFamily="18" charset="0"/>
                    <a:sym typeface="Wingdings 2" panose="05020102010507070707" pitchFamily="18" charset="2"/>
                  </a:rPr>
                  <a:t></a:t>
                </a:r>
                <a:r>
                  <a:rPr lang="en-US" sz="3733" b="1" kern="0">
                    <a:solidFill>
                      <a:srgbClr val="0000CC"/>
                    </a:solidFill>
                    <a:effectLst>
                      <a:outerShdw blurRad="762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Chu Van An" panose="02020603050405020304" pitchFamily="18" charset="0"/>
                    <a:cs typeface="Chu Van An" panose="02020603050405020304" pitchFamily="18" charset="0"/>
                    <a:sym typeface="Wingdings 2" panose="05020102010507070707" pitchFamily="18" charset="2"/>
                  </a:rPr>
                  <a:t>.</a:t>
                </a:r>
                <a:r>
                  <a:rPr lang="en-US" sz="3733" b="1" kern="0">
                    <a:solidFill>
                      <a:srgbClr val="0000CC"/>
                    </a:solidFill>
                    <a:effectLst>
                      <a:outerShdw blurRad="762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Chu Van An" panose="02020603050405020304" pitchFamily="18" charset="0"/>
                    <a:cs typeface="Chu Van An" panose="02020603050405020304" pitchFamily="18" charset="0"/>
                  </a:rPr>
                  <a:t>Dạng 1:</a:t>
                </a:r>
                <a:endParaRPr lang="en-US" sz="3733" b="1" kern="0" dirty="0">
                  <a:solidFill>
                    <a:srgbClr val="0000CC"/>
                  </a:solidFill>
                  <a:effectLst>
                    <a:outerShdw blurRad="762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5" name="Chevron 29">
                <a:extLst>
                  <a:ext uri="{FF2B5EF4-FFF2-40B4-BE49-F238E27FC236}">
                    <a16:creationId xmlns="" xmlns:a16="http://schemas.microsoft.com/office/drawing/2014/main" id="{99BFC4DC-7A33-4BEA-AAE9-33513B37C698}"/>
                  </a:ext>
                </a:extLst>
              </p:cNvPr>
              <p:cNvSpPr/>
              <p:nvPr/>
            </p:nvSpPr>
            <p:spPr bwMode="auto">
              <a:xfrm>
                <a:off x="5765091" y="2236893"/>
                <a:ext cx="7524850" cy="473083"/>
              </a:xfrm>
              <a:prstGeom prst="chevron">
                <a:avLst>
                  <a:gd name="adj" fmla="val 34040"/>
                </a:avLst>
              </a:prstGeom>
              <a:solidFill>
                <a:srgbClr val="0000CC"/>
              </a:solidFill>
              <a:ln>
                <a:solidFill>
                  <a:srgbClr val="00B0F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3733" b="1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cs typeface="Chu Van An" panose="02020603050405020304" pitchFamily="18" charset="0"/>
                  </a:rPr>
                  <a:t>Tính giá trị của biểu thức</a:t>
                </a:r>
                <a:endParaRPr lang="en-US" sz="3733" b="1" kern="0" dirty="0">
                  <a:solidFill>
                    <a:schemeClr val="bg1">
                      <a:lumMod val="95000"/>
                    </a:schemeClr>
                  </a:solidFill>
                  <a:effectLst>
                    <a:outerShdw blurRad="762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="" xmlns:a16="http://schemas.microsoft.com/office/drawing/2014/main" id="{2B2853A7-18F7-4ED0-A163-BA3E008E32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614461"/>
                <a:ext cx="12003821" cy="4725547"/>
              </a:xfrm>
              <a:prstGeom prst="rect">
                <a:avLst/>
              </a:prstGeom>
              <a:noFill/>
              <a:ln>
                <a:noFill/>
                <a:prstDash val="sysDash"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sz="2800" b="1">
                    <a:solidFill>
                      <a:srgbClr val="FF0000"/>
                    </a:solidFill>
                    <a:ea typeface="Times New Roman" panose="02020603050405020304" pitchFamily="18" charset="0"/>
                    <a:sym typeface="Wingdings 2" panose="05020102010507070707" pitchFamily="18" charset="2"/>
                  </a:rPr>
                  <a:t></a:t>
                </a:r>
                <a:r>
                  <a:rPr lang="en-US" sz="2800" b="1" i="1">
                    <a:solidFill>
                      <a:srgbClr val="0000CC"/>
                    </a:solidFill>
                    <a:ea typeface="Times New Roman" panose="02020603050405020304" pitchFamily="18" charset="0"/>
                    <a:sym typeface="Wingdings 2" panose="05020102010507070707" pitchFamily="18" charset="2"/>
                  </a:rPr>
                  <a:t>.</a:t>
                </a:r>
                <a:r>
                  <a:rPr lang="en-US" sz="2800" b="1" i="1">
                    <a:solidFill>
                      <a:srgbClr val="0000CC"/>
                    </a:solidFill>
                    <a:ea typeface="Times New Roman" panose="02020603050405020304" pitchFamily="18" charset="0"/>
                  </a:rPr>
                  <a:t>Phương </a:t>
                </a:r>
                <a:r>
                  <a:rPr lang="en-US" sz="2800" b="1" i="1" dirty="0" err="1">
                    <a:solidFill>
                      <a:srgbClr val="0000CC"/>
                    </a:solidFill>
                    <a:ea typeface="Times New Roman" panose="02020603050405020304" pitchFamily="18" charset="0"/>
                  </a:rPr>
                  <a:t>pháp</a:t>
                </a:r>
                <a:r>
                  <a:rPr lang="en-US" sz="2800" b="1" i="1" dirty="0">
                    <a:solidFill>
                      <a:srgbClr val="0000CC"/>
                    </a:solidFill>
                    <a:ea typeface="Times New Roman" panose="02020603050405020304" pitchFamily="18" charset="0"/>
                  </a:rPr>
                  <a:t>:  </a:t>
                </a:r>
                <a:endParaRPr lang="en-US" sz="2800" i="1" dirty="0">
                  <a:solidFill>
                    <a:srgbClr val="0000CC"/>
                  </a:solidFill>
                  <a:ea typeface="Times New Roman" panose="02020603050405020304" pitchFamily="18" charset="0"/>
                </a:endParaRPr>
              </a:p>
              <a:p>
                <a:pPr marL="629920" marR="0" indent="-269875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0000CC"/>
                    </a:solidFill>
                    <a:ea typeface="Times New Roman" panose="02020603050405020304" pitchFamily="18" charset="0"/>
                    <a:sym typeface="Wingdings" panose="05000000000000000000" pitchFamily="2" charset="2"/>
                  </a:rPr>
                  <a:t></a:t>
                </a:r>
                <a:r>
                  <a:rPr lang="en-US" sz="2800" b="1" i="1">
                    <a:solidFill>
                      <a:srgbClr val="0000CC"/>
                    </a:solidFill>
                    <a:ea typeface="Times New Roman" panose="02020603050405020304" pitchFamily="18" charset="0"/>
                  </a:rPr>
                  <a:t>Xét </a:t>
                </a:r>
                <a:r>
                  <a:rPr lang="en-US" sz="2800" b="1" i="1" dirty="0" err="1">
                    <a:solidFill>
                      <a:srgbClr val="0000CC"/>
                    </a:solidFill>
                    <a:ea typeface="Times New Roman" panose="02020603050405020304" pitchFamily="18" charset="0"/>
                  </a:rPr>
                  <a:t>hàm</a:t>
                </a:r>
                <a:r>
                  <a:rPr lang="en-US" sz="2800" b="1" i="1" dirty="0">
                    <a:solidFill>
                      <a:srgbClr val="0000CC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CC"/>
                    </a:solidFill>
                    <a:ea typeface="Times New Roman" panose="02020603050405020304" pitchFamily="18" charset="0"/>
                  </a:rPr>
                  <a:t>số</a:t>
                </a:r>
                <a:r>
                  <a:rPr lang="en-US" sz="2800" b="1" i="1" dirty="0">
                    <a:solidFill>
                      <a:srgbClr val="0000CC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28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=[</m:t>
                    </m:r>
                    <m:r>
                      <a:rPr lang="en-US" sz="28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r>
                      <a:rPr lang="en-US" sz="28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28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𝜶</m:t>
                        </m:r>
                      </m:sup>
                    </m:sSup>
                  </m:oMath>
                </a14:m>
                <a:endParaRPr lang="en-US" sz="2800" b="1" i="1" dirty="0">
                  <a:solidFill>
                    <a:srgbClr val="002060"/>
                  </a:solidFill>
                  <a:ea typeface="Times New Roman" panose="02020603050405020304" pitchFamily="18" charset="0"/>
                </a:endParaRPr>
              </a:p>
              <a:p>
                <a:pPr marL="1201420" marR="0" indent="-571500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Khi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nguyên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dương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hàm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xác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định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khi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chỉ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khi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xác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định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.</a:t>
                </a:r>
              </a:p>
              <a:p>
                <a:pPr marL="1201420" marR="0" indent="-571500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Khi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nguyên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âm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hàm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xác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định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khi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chỉ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khi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xác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định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)≠0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.</a:t>
                </a:r>
              </a:p>
              <a:p>
                <a:pPr marL="1201420" marR="0" indent="-571500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Khi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không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nguyên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hàm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xác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định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khi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chỉ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khi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xác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định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)&gt;0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.</a:t>
                </a:r>
              </a:p>
              <a:p>
                <a:pPr marL="403225" marR="0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0000CC"/>
                    </a:solidFill>
                    <a:ea typeface="Times New Roman" panose="02020603050405020304" pitchFamily="18" charset="0"/>
                    <a:sym typeface="Wingdings" panose="05000000000000000000" pitchFamily="2" charset="2"/>
                  </a:rPr>
                  <a:t></a:t>
                </a:r>
                <a:r>
                  <a:rPr lang="en-US" sz="2800" b="1">
                    <a:solidFill>
                      <a:srgbClr val="0000CC"/>
                    </a:solidFill>
                    <a:ea typeface="Times New Roman" panose="02020603050405020304" pitchFamily="18" charset="0"/>
                  </a:rPr>
                  <a:t>Casio </a:t>
                </a:r>
                <a:r>
                  <a:rPr lang="en-US" sz="2800" b="1" dirty="0">
                    <a:solidFill>
                      <a:srgbClr val="0000CC"/>
                    </a:solidFill>
                    <a:ea typeface="Times New Roman" panose="02020603050405020304" pitchFamily="18" charset="0"/>
                  </a:rPr>
                  <a:t>580 VN plus: 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Xét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tính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đơn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điêu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hàm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=[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trên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khoảng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.</a:t>
                </a:r>
              </a:p>
              <a:p>
                <a:pPr marL="1201420" marR="0" indent="-571500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MODE 8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NHẬP HÀM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START: a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END: b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STEP: </a:t>
                </a:r>
                <a:r>
                  <a:rPr lang="en-US" sz="2800" b="1" dirty="0">
                    <a:solidFill>
                      <a:srgbClr val="0000CC"/>
                    </a:solidFill>
                    <a:ea typeface="Times New Roman" panose="02020603050405020304" pitchFamily="18" charset="0"/>
                  </a:rPr>
                  <a:t>(b-a):40</a:t>
                </a:r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2B2853A7-18F7-4ED0-A163-BA3E008E3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14461"/>
                <a:ext cx="12003821" cy="4725547"/>
              </a:xfrm>
              <a:prstGeom prst="rect">
                <a:avLst/>
              </a:prstGeom>
              <a:blipFill>
                <a:blip r:embed="rId4"/>
                <a:stretch>
                  <a:fillRect l="-1016" t="-1419" r="-1016" b="-5548"/>
                </a:stretch>
              </a:blipFill>
              <a:ln>
                <a:noFill/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88979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=""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=""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6" y="1730836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3" y="2046835"/>
            <a:ext cx="9144003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=""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gradFill>
            <a:gsLst>
              <a:gs pos="100000">
                <a:srgbClr val="FFFF99"/>
              </a:gs>
              <a:gs pos="75000">
                <a:srgbClr val="CCECFF"/>
              </a:gs>
              <a:gs pos="39000">
                <a:srgbClr val="FFFFCC">
                  <a:lumMod val="0"/>
                  <a:lumOff val="100000"/>
                </a:srgbClr>
              </a:gs>
              <a:gs pos="16000">
                <a:srgbClr val="FFFFCC"/>
              </a:gs>
            </a:gsLst>
            <a:lin ang="5400000" scaled="1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="" xmlns:a16="http://schemas.microsoft.com/office/drawing/2014/main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9019" y="1003122"/>
                <a:ext cx="11951976" cy="189481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sz="3600" b="1" u="sng" dirty="0">
                    <a:solidFill>
                      <a:srgbClr val="0000CC"/>
                    </a:solidFill>
                  </a:rPr>
                  <a:t>Câu 1</a:t>
                </a:r>
                <a:r>
                  <a:rPr lang="vi-VN" sz="3600" b="1" dirty="0">
                    <a:solidFill>
                      <a:srgbClr val="0000CC"/>
                    </a:solidFill>
                  </a:rPr>
                  <a:t>: </a:t>
                </a:r>
                <a:r>
                  <a:rPr lang="en-US" sz="3600" dirty="0" err="1"/>
                  <a:t>Tập</a:t>
                </a:r>
                <a:r>
                  <a:rPr lang="en-US" sz="3600" dirty="0"/>
                  <a:t> </a:t>
                </a:r>
                <a:r>
                  <a:rPr lang="en-US" sz="3600" dirty="0" err="1"/>
                  <a:t>xác</a:t>
                </a:r>
                <a:r>
                  <a:rPr lang="en-US" sz="3600" dirty="0"/>
                  <a:t> </a:t>
                </a:r>
                <a:r>
                  <a:rPr lang="en-US" sz="3600" dirty="0" err="1"/>
                  <a:t>định</a:t>
                </a:r>
                <a:r>
                  <a:rPr lang="en-US" sz="3600" dirty="0"/>
                  <a:t> </a:t>
                </a:r>
                <a:r>
                  <a:rPr lang="en-US" sz="3600" dirty="0" err="1"/>
                  <a:t>của</a:t>
                </a:r>
                <a:r>
                  <a:rPr lang="en-US" sz="3600" dirty="0"/>
                  <a:t> </a:t>
                </a:r>
                <a:r>
                  <a:rPr lang="en-US" sz="3600" dirty="0" err="1"/>
                  <a:t>hàm</a:t>
                </a:r>
                <a:r>
                  <a:rPr lang="en-US" sz="3600" dirty="0"/>
                  <a:t> </a:t>
                </a:r>
                <a:r>
                  <a:rPr lang="en-US" sz="3600" dirty="0" err="1"/>
                  <a:t>số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2021</m:t>
                        </m:r>
                      </m:sup>
                    </m:sSup>
                  </m:oMath>
                </a14:m>
                <a:r>
                  <a:rPr lang="en-US" sz="3600" dirty="0"/>
                  <a:t> là</a:t>
                </a:r>
                <a:r>
                  <a:rPr lang="vi-VN" sz="3600" dirty="0"/>
                  <a:t>         </a:t>
                </a:r>
              </a:p>
              <a:p>
                <a:r>
                  <a:rPr lang="it-IT" sz="3600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Ⓐ</a:t>
                </a:r>
                <a:r>
                  <a:rPr lang="en-US" sz="3600" b="1"/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0;+∞</m:t>
                        </m:r>
                      </m:e>
                    </m:d>
                  </m:oMath>
                </a14:m>
                <a:r>
                  <a:rPr lang="en-US" sz="3600" dirty="0"/>
                  <a:t>.</a:t>
                </a:r>
                <a:r>
                  <a:rPr lang="en-US" sz="3600"/>
                  <a:t>	</a:t>
                </a:r>
                <a:r>
                  <a:rPr lang="it-IT" sz="3600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 Ⓑ</a:t>
                </a:r>
                <a:r>
                  <a:rPr lang="en-US" sz="3600" b="1"/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−∞;+∞</m:t>
                        </m:r>
                      </m:e>
                    </m:d>
                  </m:oMath>
                </a14:m>
                <a:r>
                  <a:rPr lang="en-US" sz="3600" dirty="0"/>
                  <a:t>.</a:t>
                </a:r>
                <a:r>
                  <a:rPr lang="en-US" sz="3600"/>
                  <a:t>	</a:t>
                </a:r>
                <a:r>
                  <a:rPr lang="it-IT" sz="3600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Ⓒ</a:t>
                </a:r>
                <a:r>
                  <a:rPr lang="en-US" sz="3600" b="1"/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−∞;0</m:t>
                        </m:r>
                      </m:e>
                    </m:d>
                  </m:oMath>
                </a14:m>
                <a:r>
                  <a:rPr lang="en-US" sz="3600" dirty="0"/>
                  <a:t>.</a:t>
                </a:r>
                <a:r>
                  <a:rPr lang="en-US" sz="3600"/>
                  <a:t>	</a:t>
                </a:r>
                <a:r>
                  <a:rPr lang="it-IT" sz="3600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 Ⓓ</a:t>
                </a:r>
                <a:r>
                  <a:rPr lang="en-US" sz="3600" b="1"/>
                  <a:t>.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3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0;+∞</m:t>
                        </m:r>
                      </m:e>
                    </m:d>
                  </m:oMath>
                </a14:m>
                <a:r>
                  <a:rPr lang="en-US" sz="3600" dirty="0"/>
                  <a:t>.</a:t>
                </a: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19" y="1003122"/>
                <a:ext cx="11951976" cy="1894819"/>
              </a:xfrm>
              <a:prstGeom prst="rect">
                <a:avLst/>
              </a:prstGeom>
              <a:blipFill>
                <a:blip r:embed="rId5"/>
                <a:stretch>
                  <a:fillRect l="-1477" t="-7692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="" xmlns:a16="http://schemas.microsoft.com/office/drawing/2014/main" id="{BFC44F5D-5A03-429E-A3E3-CCED1EEF7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514" y="2964256"/>
                <a:ext cx="5197730" cy="3817804"/>
              </a:xfrm>
              <a:prstGeom prst="rect">
                <a:avLst/>
              </a:prstGeom>
              <a:solidFill>
                <a:srgbClr val="CCEC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rgbClr val="0000CC"/>
                    </a:solidFill>
                    <a:sym typeface="Wingdings 2" panose="05020102010507070707" pitchFamily="18" charset="2"/>
                  </a:rPr>
                  <a:t></a:t>
                </a:r>
                <a:r>
                  <a:rPr lang="en-US" b="1">
                    <a:solidFill>
                      <a:srgbClr val="0000CC"/>
                    </a:solidFill>
                  </a:rPr>
                  <a:t>Lời giải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/>
                  <a:t>Hàm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lũy</a:t>
                </a:r>
                <a:r>
                  <a:rPr lang="en-US" dirty="0"/>
                  <a:t> </a:t>
                </a:r>
                <a:r>
                  <a:rPr lang="en-US" dirty="0" err="1"/>
                  <a:t>thừa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mũ</a:t>
                </a:r>
                <a:r>
                  <a:rPr lang="en-US" dirty="0"/>
                  <a:t> </a:t>
                </a:r>
                <a:r>
                  <a:rPr lang="en-US" dirty="0" err="1"/>
                  <a:t>nguyên</a:t>
                </a:r>
                <a:r>
                  <a:rPr lang="en-US" dirty="0"/>
                  <a:t> </a:t>
                </a:r>
                <a:r>
                  <a:rPr lang="en-US" dirty="0" err="1"/>
                  <a:t>dương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−∞;+∞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  <a:endParaRPr lang="vi-VN" dirty="0"/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BFC44F5D-5A03-429E-A3E3-CCED1EEF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14" y="2964256"/>
                <a:ext cx="5197730" cy="3817804"/>
              </a:xfrm>
              <a:prstGeom prst="rect">
                <a:avLst/>
              </a:prstGeom>
              <a:blipFill>
                <a:blip r:embed="rId6"/>
                <a:stretch>
                  <a:fillRect l="-2807" t="-3339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="" xmlns:a16="http://schemas.microsoft.com/office/drawing/2014/main" id="{2860BDC6-5F72-4A43-AB08-048A51722B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24881" y="2977553"/>
                <a:ext cx="6656482" cy="3767632"/>
              </a:xfrm>
              <a:prstGeom prst="rect">
                <a:avLst/>
              </a:prstGeom>
              <a:solidFill>
                <a:srgbClr val="CCEC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rgbClr val="0000CC"/>
                    </a:solidFill>
                    <a:sym typeface="Wingdings 2" panose="05020102010507070707" pitchFamily="18" charset="2"/>
                  </a:rPr>
                  <a:t>Casio vui thôi. </a:t>
                </a:r>
                <a:endParaRPr lang="en-US" b="1">
                  <a:solidFill>
                    <a:srgbClr val="0000CC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/>
                  <a:t>Dùng </a:t>
                </a:r>
                <a:r>
                  <a:rPr lang="en-US" dirty="0"/>
                  <a:t>MTCT 580 </a:t>
                </a:r>
                <a:r>
                  <a:rPr lang="en-US" dirty="0" err="1"/>
                  <a:t>vn</a:t>
                </a:r>
                <a:r>
                  <a:rPr lang="en-US" dirty="0"/>
                  <a:t> plus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MODE 8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2021</m:t>
                        </m:r>
                      </m:sup>
                    </m:sSup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 err="1"/>
                  <a:t>Thử</a:t>
                </a:r>
                <a:r>
                  <a:rPr lang="en-US" dirty="0"/>
                  <a:t> </a:t>
                </a:r>
                <a:r>
                  <a:rPr lang="en-US" dirty="0" err="1"/>
                  <a:t>đáp</a:t>
                </a:r>
                <a:r>
                  <a:rPr lang="en-US" dirty="0"/>
                  <a:t> </a:t>
                </a:r>
                <a:r>
                  <a:rPr lang="en-US" dirty="0" err="1"/>
                  <a:t>án</a:t>
                </a:r>
                <a:r>
                  <a:rPr lang="en-US" dirty="0"/>
                  <a:t> </a:t>
                </a:r>
                <a:r>
                  <a:rPr lang="en-US" b="1" dirty="0"/>
                  <a:t>A</a:t>
                </a: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Start: 0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End: 10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Step: 10:40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đáp</a:t>
                </a:r>
                <a:r>
                  <a:rPr lang="en-US" dirty="0"/>
                  <a:t> </a:t>
                </a:r>
                <a:r>
                  <a:rPr lang="en-US" dirty="0" err="1"/>
                  <a:t>án</a:t>
                </a:r>
                <a:r>
                  <a:rPr lang="en-US" dirty="0"/>
                  <a:t> </a:t>
                </a:r>
                <a:r>
                  <a:rPr lang="en-US" dirty="0" err="1"/>
                  <a:t>khác</a:t>
                </a:r>
                <a:r>
                  <a:rPr lang="en-US" dirty="0"/>
                  <a:t> </a:t>
                </a:r>
                <a:r>
                  <a:rPr lang="en-US" dirty="0" err="1"/>
                  <a:t>làm</a:t>
                </a:r>
                <a:r>
                  <a:rPr lang="en-US" dirty="0"/>
                  <a:t> </a:t>
                </a:r>
                <a:r>
                  <a:rPr lang="en-US" dirty="0" err="1"/>
                  <a:t>tương</a:t>
                </a:r>
                <a:r>
                  <a:rPr lang="en-US" dirty="0"/>
                  <a:t> </a:t>
                </a:r>
                <a:r>
                  <a:rPr lang="en-US" dirty="0" err="1"/>
                  <a:t>tự</a:t>
                </a:r>
                <a:r>
                  <a:rPr lang="en-US" dirty="0"/>
                  <a:t>.</a:t>
                </a:r>
                <a:endParaRPr lang="vi-VN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2860BDC6-5F72-4A43-AB08-048A51722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4881" y="2977553"/>
                <a:ext cx="6656482" cy="3767632"/>
              </a:xfrm>
              <a:prstGeom prst="rect">
                <a:avLst/>
              </a:prstGeom>
              <a:blipFill>
                <a:blip r:embed="rId7"/>
                <a:stretch>
                  <a:fillRect l="-1645" t="-4355" b="-2581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 47">
            <a:extLst>
              <a:ext uri="{FF2B5EF4-FFF2-40B4-BE49-F238E27FC236}">
                <a16:creationId xmlns="" xmlns:a16="http://schemas.microsoft.com/office/drawing/2014/main" id="{DB6CDE31-BA9E-4850-A9B5-3CE262EB811B}"/>
              </a:ext>
            </a:extLst>
          </p:cNvPr>
          <p:cNvSpPr/>
          <p:nvPr/>
        </p:nvSpPr>
        <p:spPr>
          <a:xfrm>
            <a:off x="6720839" y="1502295"/>
            <a:ext cx="451560" cy="63526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845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=""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=""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6" y="1730836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3" y="2046835"/>
            <a:ext cx="9144003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=""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="" xmlns:a16="http://schemas.microsoft.com/office/drawing/2014/main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012" y="1002047"/>
                <a:ext cx="11951976" cy="1829337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vi-VN" sz="3600" b="1" u="sng" dirty="0">
                    <a:solidFill>
                      <a:srgbClr val="0000CC"/>
                    </a:solidFill>
                  </a:rPr>
                  <a:t>Câu 2:</a:t>
                </a:r>
                <a:r>
                  <a:rPr lang="vi-VN" sz="3600" b="1" dirty="0">
                    <a:solidFill>
                      <a:srgbClr val="0000CC"/>
                    </a:solidFill>
                  </a:rPr>
                  <a:t>  </a:t>
                </a:r>
                <a:r>
                  <a:rPr lang="en-US" sz="3600" dirty="0" err="1"/>
                  <a:t>Tập</a:t>
                </a:r>
                <a:r>
                  <a:rPr lang="en-US" sz="3600" dirty="0"/>
                  <a:t> </a:t>
                </a:r>
                <a:r>
                  <a:rPr lang="en-US" sz="3600" dirty="0" err="1"/>
                  <a:t>xác</a:t>
                </a:r>
                <a:r>
                  <a:rPr lang="en-US" sz="3600" dirty="0"/>
                  <a:t> </a:t>
                </a:r>
                <a:r>
                  <a:rPr lang="en-US" sz="3600" dirty="0" err="1"/>
                  <a:t>định</a:t>
                </a:r>
                <a:r>
                  <a:rPr lang="en-US" sz="3600" dirty="0"/>
                  <a:t> </a:t>
                </a:r>
                <a:r>
                  <a:rPr lang="en-US" sz="3600" dirty="0" err="1"/>
                  <a:t>của</a:t>
                </a:r>
                <a:r>
                  <a:rPr lang="en-US" sz="3600" dirty="0"/>
                  <a:t> </a:t>
                </a:r>
                <a:r>
                  <a:rPr lang="en-US" sz="3600" dirty="0" err="1"/>
                  <a:t>hàm</a:t>
                </a:r>
                <a:r>
                  <a:rPr lang="en-US" sz="3600" dirty="0"/>
                  <a:t> </a:t>
                </a:r>
                <a:r>
                  <a:rPr lang="en-US" sz="3600" dirty="0" err="1"/>
                  <a:t>số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600" dirty="0"/>
                  <a:t>là</a:t>
                </a:r>
              </a:p>
              <a:p>
                <a:r>
                  <a:rPr lang="it-IT" sz="3600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	Ⓐ</a:t>
                </a:r>
                <a:r>
                  <a:rPr lang="en-US" sz="3600" b="1"/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2;+∞</m:t>
                        </m:r>
                      </m:e>
                    </m:d>
                  </m:oMath>
                </a14:m>
                <a:r>
                  <a:rPr lang="en-US" sz="3600" dirty="0"/>
                  <a:t>.	</a:t>
                </a:r>
                <a:r>
                  <a:rPr lang="en-US" sz="3600"/>
                  <a:t> </a:t>
                </a:r>
                <a:r>
                  <a:rPr lang="it-IT" sz="3600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Ⓑ</a:t>
                </a:r>
                <a:r>
                  <a:rPr lang="en-US" sz="3600" b="1"/>
                  <a:t>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3600"/>
                  <a:t>.        </a:t>
                </a:r>
                <a:r>
                  <a:rPr lang="it-IT" sz="3600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 Ⓒ</a:t>
                </a:r>
                <a:r>
                  <a:rPr lang="en-US" sz="3600" b="1"/>
                  <a:t>. </a:t>
                </a:r>
                <a14:m>
                  <m:oMath xmlns:m="http://schemas.openxmlformats.org/officeDocument/2006/math">
                    <m:r>
                      <a:rPr lang="en-US" sz="3600" b="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3600" b="0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3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3600" dirty="0"/>
                  <a:t>.	</a:t>
                </a:r>
                <a:r>
                  <a:rPr lang="en-US" sz="3600"/>
                  <a:t> </a:t>
                </a:r>
                <a:r>
                  <a:rPr lang="it-IT" sz="3600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Ⓓ</a:t>
                </a:r>
                <a:r>
                  <a:rPr lang="en-US" sz="3600" b="1"/>
                  <a:t>. </a:t>
                </a:r>
                <a14:m>
                  <m:oMath xmlns:m="http://schemas.openxmlformats.org/officeDocument/2006/math">
                    <m:r>
                      <a:rPr lang="en-US" sz="3600" b="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3600" dirty="0"/>
                  <a:t>.</a:t>
                </a: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2" y="1002047"/>
                <a:ext cx="11951976" cy="1829337"/>
              </a:xfrm>
              <a:prstGeom prst="rect">
                <a:avLst/>
              </a:prstGeom>
              <a:blipFill>
                <a:blip r:embed="rId5"/>
                <a:stretch>
                  <a:fillRect l="-1529" t="-7616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="" xmlns:a16="http://schemas.microsoft.com/office/drawing/2014/main" id="{BFC44F5D-5A03-429E-A3E3-CCED1EEF7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711" y="2902200"/>
                <a:ext cx="4827920" cy="3842985"/>
              </a:xfrm>
              <a:prstGeom prst="rect">
                <a:avLst/>
              </a:prstGeom>
              <a:solidFill>
                <a:srgbClr val="CCEC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rgbClr val="0000CC"/>
                    </a:solidFill>
                    <a:sym typeface="Wingdings 2" panose="05020102010507070707" pitchFamily="18" charset="2"/>
                  </a:rPr>
                  <a:t></a:t>
                </a:r>
                <a:r>
                  <a:rPr lang="en-US" b="1">
                    <a:solidFill>
                      <a:srgbClr val="0000CC"/>
                    </a:solidFill>
                  </a:rPr>
                  <a:t>Lời giải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/>
                  <a:t>Hàm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−2≠0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≠2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  <a:endParaRPr lang="vi-VN" dirty="0"/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BFC44F5D-5A03-429E-A3E3-CCED1EEF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11" y="2902200"/>
                <a:ext cx="4827920" cy="3842985"/>
              </a:xfrm>
              <a:prstGeom prst="rect">
                <a:avLst/>
              </a:prstGeom>
              <a:blipFill>
                <a:blip r:embed="rId6"/>
                <a:stretch>
                  <a:fillRect l="-3023" t="-3323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="" xmlns:a16="http://schemas.microsoft.com/office/drawing/2014/main" id="{2860BDC6-5F72-4A43-AB08-048A51722B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66944" y="2902200"/>
                <a:ext cx="7005043" cy="3842985"/>
              </a:xfrm>
              <a:prstGeom prst="rect">
                <a:avLst/>
              </a:prstGeom>
              <a:solidFill>
                <a:srgbClr val="CCEC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rgbClr val="0000CC"/>
                    </a:solidFill>
                    <a:sym typeface="Wingdings 2" panose="05020102010507070707" pitchFamily="18" charset="2"/>
                  </a:rPr>
                  <a:t>T</a:t>
                </a:r>
                <a:r>
                  <a:rPr lang="en-US" b="1">
                    <a:solidFill>
                      <a:srgbClr val="0000CC"/>
                    </a:solidFill>
                  </a:rPr>
                  <a:t>rắc nghiệm</a:t>
                </a:r>
              </a:p>
              <a:p>
                <a:pPr marL="344488" indent="-344488">
                  <a:buFont typeface="Arial" panose="020B0604020202020204" pitchFamily="34" charset="0"/>
                  <a:buChar char="•"/>
                </a:pPr>
                <a:r>
                  <a:rPr lang="en-US"/>
                  <a:t>Dùng </a:t>
                </a:r>
                <a:r>
                  <a:rPr lang="en-US" dirty="0"/>
                  <a:t>MTCT 580 </a:t>
                </a:r>
                <a:r>
                  <a:rPr lang="en-US" dirty="0" err="1"/>
                  <a:t>vn</a:t>
                </a:r>
                <a:r>
                  <a:rPr lang="en-US" dirty="0"/>
                  <a:t> plus</a:t>
                </a:r>
              </a:p>
              <a:p>
                <a:pPr marL="344488" indent="-344488">
                  <a:buFont typeface="Arial" panose="020B0604020202020204" pitchFamily="34" charset="0"/>
                  <a:buChar char="•"/>
                </a:pPr>
                <a:r>
                  <a:rPr lang="en-US"/>
                  <a:t>MODE 8: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:pPr marL="344488" indent="-344488">
                  <a:buFont typeface="Arial" panose="020B0604020202020204" pitchFamily="34" charset="0"/>
                  <a:buChar char="•"/>
                </a:pPr>
                <a:r>
                  <a:rPr lang="en-US" dirty="0" err="1"/>
                  <a:t>Thử</a:t>
                </a:r>
                <a:r>
                  <a:rPr lang="en-US" dirty="0"/>
                  <a:t> </a:t>
                </a:r>
                <a:r>
                  <a:rPr lang="en-US" dirty="0" err="1"/>
                  <a:t>đáp</a:t>
                </a:r>
                <a:r>
                  <a:rPr lang="en-US" dirty="0"/>
                  <a:t> </a:t>
                </a:r>
                <a:r>
                  <a:rPr lang="en-US" dirty="0" err="1"/>
                  <a:t>án</a:t>
                </a:r>
                <a:r>
                  <a:rPr lang="en-US" dirty="0"/>
                  <a:t> </a:t>
                </a:r>
                <a:r>
                  <a:rPr lang="en-US" b="1" dirty="0"/>
                  <a:t>A</a:t>
                </a:r>
                <a:endParaRPr lang="en-US" dirty="0"/>
              </a:p>
              <a:p>
                <a:pPr marL="344488" indent="-344488">
                  <a:buFont typeface="Arial" panose="020B0604020202020204" pitchFamily="34" charset="0"/>
                  <a:buChar char="•"/>
                </a:pPr>
                <a:r>
                  <a:rPr lang="en-US" dirty="0"/>
                  <a:t>Start: 2</a:t>
                </a:r>
              </a:p>
              <a:p>
                <a:pPr marL="344488" indent="-344488">
                  <a:buFont typeface="Arial" panose="020B0604020202020204" pitchFamily="34" charset="0"/>
                  <a:buChar char="•"/>
                </a:pPr>
                <a:r>
                  <a:rPr lang="en-US" dirty="0"/>
                  <a:t>End: 10</a:t>
                </a:r>
              </a:p>
              <a:p>
                <a:pPr marL="344488" indent="-344488">
                  <a:buFont typeface="Arial" panose="020B0604020202020204" pitchFamily="34" charset="0"/>
                  <a:buChar char="•"/>
                </a:pPr>
                <a:r>
                  <a:rPr lang="en-US" dirty="0"/>
                  <a:t>Step: (10-2):20</a:t>
                </a:r>
              </a:p>
              <a:p>
                <a:pPr marL="344488" indent="-344488">
                  <a:buFont typeface="Arial" panose="020B0604020202020204" pitchFamily="34" charset="0"/>
                  <a:buChar char="•"/>
                </a:pP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đáp</a:t>
                </a:r>
                <a:r>
                  <a:rPr lang="en-US" dirty="0"/>
                  <a:t> </a:t>
                </a:r>
                <a:r>
                  <a:rPr lang="en-US" dirty="0" err="1"/>
                  <a:t>án</a:t>
                </a:r>
                <a:r>
                  <a:rPr lang="en-US" dirty="0"/>
                  <a:t> </a:t>
                </a:r>
                <a:r>
                  <a:rPr lang="en-US" dirty="0" err="1"/>
                  <a:t>khác</a:t>
                </a:r>
                <a:r>
                  <a:rPr lang="en-US" dirty="0"/>
                  <a:t> </a:t>
                </a:r>
                <a:r>
                  <a:rPr lang="en-US" dirty="0" err="1"/>
                  <a:t>làm</a:t>
                </a:r>
                <a:r>
                  <a:rPr lang="en-US" dirty="0"/>
                  <a:t> </a:t>
                </a:r>
                <a:r>
                  <a:rPr lang="en-US" dirty="0" err="1"/>
                  <a:t>tương</a:t>
                </a:r>
                <a:r>
                  <a:rPr lang="en-US" dirty="0"/>
                  <a:t> </a:t>
                </a:r>
                <a:r>
                  <a:rPr lang="en-US" dirty="0" err="1"/>
                  <a:t>tự</a:t>
                </a:r>
                <a:r>
                  <a:rPr lang="en-US" dirty="0"/>
                  <a:t>.</a:t>
                </a:r>
                <a:endParaRPr lang="vi-VN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2860BDC6-5F72-4A43-AB08-048A51722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944" y="2902200"/>
                <a:ext cx="7005043" cy="3842985"/>
              </a:xfrm>
              <a:prstGeom prst="rect">
                <a:avLst/>
              </a:prstGeom>
              <a:blipFill>
                <a:blip r:embed="rId7"/>
                <a:stretch>
                  <a:fillRect l="-1911" t="-5222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 47">
            <a:extLst>
              <a:ext uri="{FF2B5EF4-FFF2-40B4-BE49-F238E27FC236}">
                <a16:creationId xmlns="" xmlns:a16="http://schemas.microsoft.com/office/drawing/2014/main" id="{6ACB5B1B-48B8-40C6-8225-17431559E32B}"/>
              </a:ext>
            </a:extLst>
          </p:cNvPr>
          <p:cNvSpPr/>
          <p:nvPr/>
        </p:nvSpPr>
        <p:spPr>
          <a:xfrm>
            <a:off x="6585293" y="1541949"/>
            <a:ext cx="451560" cy="63526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40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3111340" y="75940"/>
            <a:ext cx="738457" cy="68580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=""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3200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=""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67356" y="1730836"/>
              <a:ext cx="5950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200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3200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3" y="2046835"/>
            <a:ext cx="9144003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=""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3921507" y="123655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="" xmlns:a16="http://schemas.microsoft.com/office/drawing/2014/main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012" y="1002047"/>
                <a:ext cx="11951976" cy="1829337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vi-VN" sz="3600" b="1" u="sng" dirty="0">
                    <a:solidFill>
                      <a:srgbClr val="0000CC"/>
                    </a:solidFill>
                  </a:rPr>
                  <a:t>Câu </a:t>
                </a:r>
                <a:r>
                  <a:rPr lang="en-US" sz="3600" b="1" u="sng" dirty="0">
                    <a:solidFill>
                      <a:srgbClr val="0000CC"/>
                    </a:solidFill>
                  </a:rPr>
                  <a:t>3</a:t>
                </a:r>
                <a:r>
                  <a:rPr lang="vi-VN" sz="3600" b="1" u="sng" dirty="0">
                    <a:solidFill>
                      <a:srgbClr val="0000CC"/>
                    </a:solidFill>
                  </a:rPr>
                  <a:t>:</a:t>
                </a:r>
                <a:r>
                  <a:rPr lang="vi-VN" sz="3600" b="1" dirty="0">
                    <a:solidFill>
                      <a:srgbClr val="0000CC"/>
                    </a:solidFill>
                  </a:rPr>
                  <a:t>  </a:t>
                </a:r>
                <a:r>
                  <a:rPr lang="fr-FR" sz="3600" dirty="0" err="1"/>
                  <a:t>Tập</a:t>
                </a:r>
                <a:r>
                  <a:rPr lang="fr-FR" sz="3600" dirty="0"/>
                  <a:t> </a:t>
                </a:r>
                <a:r>
                  <a:rPr lang="en-US" sz="3600" dirty="0" err="1"/>
                  <a:t>xác</a:t>
                </a:r>
                <a:r>
                  <a:rPr lang="fr-FR" sz="3600" dirty="0"/>
                  <a:t> </a:t>
                </a:r>
                <a:r>
                  <a:rPr lang="fr-FR" sz="3600" dirty="0" err="1"/>
                  <a:t>định</a:t>
                </a:r>
                <a:r>
                  <a:rPr lang="fr-FR" sz="3600" dirty="0"/>
                  <a:t> </a:t>
                </a:r>
                <a:r>
                  <a:rPr lang="fr-FR" sz="3600" dirty="0" err="1"/>
                  <a:t>của</a:t>
                </a:r>
                <a:r>
                  <a:rPr lang="fr-FR" sz="3600" dirty="0"/>
                  <a:t> </a:t>
                </a:r>
                <a:r>
                  <a:rPr lang="fr-FR" sz="3600" dirty="0" err="1"/>
                  <a:t>hàm</a:t>
                </a:r>
                <a:r>
                  <a:rPr lang="fr-FR" sz="3600" dirty="0"/>
                  <a:t> </a:t>
                </a:r>
                <a:r>
                  <a:rPr lang="fr-FR" sz="3600" dirty="0" err="1"/>
                  <a:t>số</a:t>
                </a:r>
                <a:r>
                  <a:rPr lang="fr-FR" sz="3600" dirty="0"/>
                  <a:t> </a:t>
                </a:r>
                <a14:m>
                  <m:oMath xmlns:m="http://schemas.openxmlformats.org/officeDocument/2006/math">
                    <m:r>
                      <a:rPr lang="fr-FR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sz="3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36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fr-FR" sz="3600" dirty="0"/>
                  <a:t> là</a:t>
                </a:r>
                <a:endParaRPr lang="en-US" sz="3600" dirty="0"/>
              </a:p>
              <a:p>
                <a:r>
                  <a:rPr lang="it-IT" sz="3600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	Ⓐ</a:t>
                </a:r>
                <a:r>
                  <a:rPr lang="en-US" sz="3600" b="1"/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0;+∞</m:t>
                        </m:r>
                      </m:e>
                    </m:d>
                  </m:oMath>
                </a14:m>
                <a:r>
                  <a:rPr lang="en-US" sz="3600" dirty="0"/>
                  <a:t>.</a:t>
                </a:r>
                <a:r>
                  <a:rPr lang="en-US" sz="3600"/>
                  <a:t>	</a:t>
                </a:r>
                <a:r>
                  <a:rPr lang="it-IT" sz="3600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 Ⓑ</a:t>
                </a:r>
                <a:r>
                  <a:rPr lang="en-US" sz="3600" b="1"/>
                  <a:t>.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3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1;+∞</m:t>
                        </m:r>
                      </m:e>
                    </m:d>
                  </m:oMath>
                </a14:m>
                <a:r>
                  <a:rPr lang="en-US" sz="3600" dirty="0"/>
                  <a:t>.</a:t>
                </a:r>
                <a:r>
                  <a:rPr lang="en-US" sz="3600"/>
                  <a:t>	</a:t>
                </a:r>
                <a:r>
                  <a:rPr lang="it-IT" sz="3600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 Ⓒ</a:t>
                </a:r>
                <a:r>
                  <a:rPr lang="en-US" sz="3600" b="1"/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36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3600" dirty="0"/>
                  <a:t>.</a:t>
                </a:r>
                <a:r>
                  <a:rPr lang="en-US" sz="3600"/>
                  <a:t>	</a:t>
                </a:r>
                <a:r>
                  <a:rPr lang="it-IT" sz="3600" b="1">
                    <a:solidFill>
                      <a:srgbClr val="0000CC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 Ⓓ</a:t>
                </a:r>
                <a:r>
                  <a:rPr lang="en-US" sz="3600" b="1"/>
                  <a:t>.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3600" dirty="0"/>
                  <a:t>.</a:t>
                </a:r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2" y="1002047"/>
                <a:ext cx="11951976" cy="1829337"/>
              </a:xfrm>
              <a:prstGeom prst="rect">
                <a:avLst/>
              </a:prstGeom>
              <a:blipFill>
                <a:blip r:embed="rId5"/>
                <a:stretch>
                  <a:fillRect l="-1529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="" xmlns:a16="http://schemas.microsoft.com/office/drawing/2014/main" id="{BFC44F5D-5A03-429E-A3E3-CCED1EEF7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012" y="2902200"/>
                <a:ext cx="4904760" cy="3842985"/>
              </a:xfrm>
              <a:prstGeom prst="rect">
                <a:avLst/>
              </a:prstGeom>
              <a:solidFill>
                <a:srgbClr val="CCEC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rgbClr val="0000CC"/>
                    </a:solidFill>
                    <a:sym typeface="Wingdings 2" panose="05020102010507070707" pitchFamily="18" charset="2"/>
                  </a:rPr>
                  <a:t></a:t>
                </a:r>
                <a:r>
                  <a:rPr lang="en-US" b="1">
                    <a:solidFill>
                      <a:srgbClr val="0000CC"/>
                    </a:solidFill>
                  </a:rPr>
                  <a:t>Lời giải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/>
                  <a:t>Hàm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: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−1&gt;0⇔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: </a:t>
                </a:r>
                <a:endParaRPr lang="en-US" i="1"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1;+∞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  <a:endParaRPr lang="vi-VN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BFC44F5D-5A03-429E-A3E3-CCED1EEF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2" y="2902200"/>
                <a:ext cx="4904760" cy="3842985"/>
              </a:xfrm>
              <a:prstGeom prst="rect">
                <a:avLst/>
              </a:prstGeom>
              <a:blipFill>
                <a:blip r:embed="rId6"/>
                <a:stretch>
                  <a:fillRect l="-3102" t="-3323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2860BDC6-5F72-4A43-AB08-048A51722BA8}"/>
              </a:ext>
            </a:extLst>
          </p:cNvPr>
          <p:cNvSpPr txBox="1">
            <a:spLocks/>
          </p:cNvSpPr>
          <p:nvPr/>
        </p:nvSpPr>
        <p:spPr>
          <a:xfrm>
            <a:off x="5066944" y="2902200"/>
            <a:ext cx="7005043" cy="3842985"/>
          </a:xfrm>
          <a:prstGeom prst="rect">
            <a:avLst/>
          </a:prstGeom>
          <a:solidFill>
            <a:srgbClr val="CCECFF"/>
          </a:solidFill>
          <a:ln>
            <a:solidFill>
              <a:srgbClr val="0000CC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rgbClr val="0000CC"/>
                </a:solidFill>
                <a:sym typeface="Wingdings 2" panose="05020102010507070707" pitchFamily="18" charset="2"/>
              </a:rPr>
              <a:t>T</a:t>
            </a:r>
            <a:r>
              <a:rPr lang="en-US" b="1">
                <a:solidFill>
                  <a:srgbClr val="0000CC"/>
                </a:solidFill>
              </a:rPr>
              <a:t>rắc nghiệm</a:t>
            </a:r>
          </a:p>
          <a:p>
            <a:pPr marL="344488" indent="-344488">
              <a:buFont typeface="Arial" panose="020B0604020202020204" pitchFamily="34" charset="0"/>
              <a:buChar char="•"/>
            </a:pPr>
            <a:r>
              <a:rPr lang="en-US"/>
              <a:t>Dùng </a:t>
            </a:r>
            <a:r>
              <a:rPr lang="en-US" dirty="0"/>
              <a:t>MTCT 580 </a:t>
            </a:r>
            <a:r>
              <a:rPr lang="en-US" dirty="0" err="1"/>
              <a:t>vn</a:t>
            </a:r>
            <a:r>
              <a:rPr lang="en-US" dirty="0"/>
              <a:t> plus</a:t>
            </a:r>
          </a:p>
          <a:p>
            <a:pPr marL="344488" indent="-344488">
              <a:buFont typeface="Arial" panose="020B0604020202020204" pitchFamily="34" charset="0"/>
              <a:buChar char="•"/>
            </a:pPr>
            <a:r>
              <a:rPr lang="en-US"/>
              <a:t>MODE 8:</a:t>
            </a:r>
            <a:endParaRPr lang="vi-VN" dirty="0"/>
          </a:p>
        </p:txBody>
      </p:sp>
      <p:sp>
        <p:nvSpPr>
          <p:cNvPr id="18" name="Freeform 47">
            <a:extLst>
              <a:ext uri="{FF2B5EF4-FFF2-40B4-BE49-F238E27FC236}">
                <a16:creationId xmlns="" xmlns:a16="http://schemas.microsoft.com/office/drawing/2014/main" id="{6ACB5B1B-48B8-40C6-8225-17431559E32B}"/>
              </a:ext>
            </a:extLst>
          </p:cNvPr>
          <p:cNvSpPr/>
          <p:nvPr/>
        </p:nvSpPr>
        <p:spPr>
          <a:xfrm>
            <a:off x="4058957" y="1898022"/>
            <a:ext cx="451560" cy="63526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680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2853</TotalTime>
  <Words>1624</Words>
  <Application>Microsoft Office PowerPoint</Application>
  <PresentationFormat>Custom</PresentationFormat>
  <Paragraphs>201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Home</cp:lastModifiedBy>
  <cp:revision>262</cp:revision>
  <cp:lastPrinted>2020-09-03T21:17:17Z</cp:lastPrinted>
  <dcterms:created xsi:type="dcterms:W3CDTF">2020-08-16T09:33:36Z</dcterms:created>
  <dcterms:modified xsi:type="dcterms:W3CDTF">2021-11-02T01:11:47Z</dcterms:modified>
</cp:coreProperties>
</file>